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16.fntdata" ContentType="application/x-fontdata"/>
  <Override PartName="/ppt/fonts/font17.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23.svg" ContentType="image/svg+xml"/>
  <Override PartName="/ppt/media/image3.svg" ContentType="image/svg+xml"/>
  <Override PartName="/ppt/media/image5.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xml" ContentType="application/vnd.openxmlformats-officedocument.presentationml.slideMaster+xml"/>
  <Override PartName="/ppt/slideMasters/slideMaster40.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39.xml" ContentType="application/vnd.openxmlformats-officedocument.theme+xml"/>
  <Override PartName="/ppt/theme/theme4.xml" ContentType="application/vnd.openxmlformats-officedocument.theme+xml"/>
  <Override PartName="/ppt/theme/theme40.xml" ContentType="application/vnd.openxmlformats-officedocument.theme+xml"/>
  <Override PartName="/ppt/theme/theme41.xml" ContentType="application/vnd.openxmlformats-officedocument.theme+xml"/>
  <Override PartName="/ppt/theme/theme42.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51" r:id="rId3"/>
    <p:sldMasterId id="2147483660" r:id="rId4"/>
    <p:sldMasterId id="2147483663" r:id="rId5"/>
    <p:sldMasterId id="2147483665" r:id="rId6"/>
    <p:sldMasterId id="2147483668" r:id="rId7"/>
    <p:sldMasterId id="2147483687" r:id="rId8"/>
    <p:sldMasterId id="2147483689" r:id="rId9"/>
    <p:sldMasterId id="2147483692" r:id="rId10"/>
    <p:sldMasterId id="2147483695" r:id="rId11"/>
    <p:sldMasterId id="2147483698" r:id="rId12"/>
    <p:sldMasterId id="2147483701" r:id="rId13"/>
    <p:sldMasterId id="2147483704" r:id="rId14"/>
    <p:sldMasterId id="2147483707" r:id="rId15"/>
    <p:sldMasterId id="2147483710" r:id="rId16"/>
    <p:sldMasterId id="2147483729" r:id="rId17"/>
    <p:sldMasterId id="2147483732" r:id="rId18"/>
    <p:sldMasterId id="2147483735" r:id="rId19"/>
    <p:sldMasterId id="2147483738" r:id="rId20"/>
    <p:sldMasterId id="2147483757" r:id="rId21"/>
    <p:sldMasterId id="2147483760" r:id="rId22"/>
    <p:sldMasterId id="2147483763" r:id="rId23"/>
    <p:sldMasterId id="2147483766" r:id="rId24"/>
    <p:sldMasterId id="2147483769" r:id="rId25"/>
    <p:sldMasterId id="2147483772" r:id="rId26"/>
    <p:sldMasterId id="2147483791" r:id="rId27"/>
    <p:sldMasterId id="2147483794" r:id="rId28"/>
    <p:sldMasterId id="2147483797" r:id="rId29"/>
    <p:sldMasterId id="2147483800" r:id="rId30"/>
    <p:sldMasterId id="2147483803" r:id="rId31"/>
    <p:sldMasterId id="2147483806" r:id="rId32"/>
    <p:sldMasterId id="2147483809" r:id="rId33"/>
    <p:sldMasterId id="2147483812" r:id="rId34"/>
    <p:sldMasterId id="2147483815" r:id="rId35"/>
    <p:sldMasterId id="2147483818" r:id="rId36"/>
    <p:sldMasterId id="2147483821" r:id="rId37"/>
    <p:sldMasterId id="2147483824" r:id="rId38"/>
    <p:sldMasterId id="2147483827" r:id="rId39"/>
    <p:sldMasterId id="2147483830" r:id="rId40"/>
    <p:sldMasterId id="2147483833" r:id="rId41"/>
  </p:sldMasterIdLst>
  <p:notesMasterIdLst>
    <p:notesMasterId r:id="rId80"/>
  </p:notesMasterIdLst>
  <p:handoutMasterIdLst>
    <p:handoutMasterId r:id="rId108"/>
  </p:handoutMasterIdLst>
  <p:sldIdLst>
    <p:sldId id="479" r:id="rId42"/>
    <p:sldId id="1568" r:id="rId43"/>
    <p:sldId id="1603" r:id="rId44"/>
    <p:sldId id="1607" r:id="rId45"/>
    <p:sldId id="1608" r:id="rId46"/>
    <p:sldId id="1613" r:id="rId47"/>
    <p:sldId id="1617" r:id="rId48"/>
    <p:sldId id="1614" r:id="rId49"/>
    <p:sldId id="1615" r:id="rId50"/>
    <p:sldId id="1616" r:id="rId51"/>
    <p:sldId id="1618" r:id="rId52"/>
    <p:sldId id="1619" r:id="rId53"/>
    <p:sldId id="1620" r:id="rId54"/>
    <p:sldId id="1621" r:id="rId55"/>
    <p:sldId id="1687" r:id="rId56"/>
    <p:sldId id="1688" r:id="rId57"/>
    <p:sldId id="1622" r:id="rId58"/>
    <p:sldId id="1623" r:id="rId59"/>
    <p:sldId id="1624" r:id="rId60"/>
    <p:sldId id="1625" r:id="rId61"/>
    <p:sldId id="1626" r:id="rId62"/>
    <p:sldId id="1627" r:id="rId63"/>
    <p:sldId id="1628" r:id="rId64"/>
    <p:sldId id="1629" r:id="rId65"/>
    <p:sldId id="1633" r:id="rId66"/>
    <p:sldId id="1634" r:id="rId67"/>
    <p:sldId id="1636" r:id="rId68"/>
    <p:sldId id="1637" r:id="rId69"/>
    <p:sldId id="1638" r:id="rId70"/>
    <p:sldId id="1639" r:id="rId71"/>
    <p:sldId id="1640" r:id="rId72"/>
    <p:sldId id="1641" r:id="rId73"/>
    <p:sldId id="1642" r:id="rId74"/>
    <p:sldId id="1643" r:id="rId75"/>
    <p:sldId id="1644" r:id="rId76"/>
    <p:sldId id="1646" r:id="rId77"/>
    <p:sldId id="1647" r:id="rId78"/>
    <p:sldId id="1648" r:id="rId79"/>
    <p:sldId id="1649" r:id="rId81"/>
    <p:sldId id="1654" r:id="rId82"/>
    <p:sldId id="1655" r:id="rId83"/>
    <p:sldId id="1656" r:id="rId84"/>
    <p:sldId id="1650" r:id="rId85"/>
    <p:sldId id="1651" r:id="rId86"/>
    <p:sldId id="1657" r:id="rId87"/>
    <p:sldId id="1661" r:id="rId88"/>
    <p:sldId id="1662" r:id="rId89"/>
    <p:sldId id="1652" r:id="rId90"/>
    <p:sldId id="1658" r:id="rId91"/>
    <p:sldId id="1664" r:id="rId92"/>
    <p:sldId id="1748" r:id="rId93"/>
    <p:sldId id="1666" r:id="rId94"/>
    <p:sldId id="1659" r:id="rId95"/>
    <p:sldId id="1663" r:id="rId96"/>
    <p:sldId id="1672" r:id="rId97"/>
    <p:sldId id="1749" r:id="rId98"/>
    <p:sldId id="1671" r:id="rId99"/>
    <p:sldId id="1667" r:id="rId100"/>
    <p:sldId id="1668" r:id="rId101"/>
    <p:sldId id="1750" r:id="rId102"/>
    <p:sldId id="1751" r:id="rId103"/>
    <p:sldId id="1752" r:id="rId104"/>
    <p:sldId id="1753" r:id="rId105"/>
    <p:sldId id="1674" r:id="rId106"/>
    <p:sldId id="264" r:id="rId107"/>
  </p:sldIdLst>
  <p:sldSz cx="12192000" cy="6858000"/>
  <p:notesSz cx="6858000" cy="9144000"/>
  <p:embeddedFontLst>
    <p:embeddedFont>
      <p:font typeface="Calibri" panose="020F0502020204030204" pitchFamily="34" charset="0"/>
      <p:regular r:id="rId112"/>
      <p:bold r:id="rId113"/>
      <p:italic r:id="rId114"/>
      <p:boldItalic r:id="rId115"/>
    </p:embeddedFont>
    <p:embeddedFont>
      <p:font typeface="黑体" panose="02010609060101010101" pitchFamily="49" charset="-122"/>
      <p:regular r:id="rId116"/>
    </p:embeddedFont>
    <p:embeddedFont>
      <p:font typeface="微软雅黑" panose="020B0503020204020204" pitchFamily="34" charset="-122"/>
      <p:regular r:id="rId117"/>
    </p:embeddedFont>
    <p:embeddedFont>
      <p:font typeface="Verdana" panose="020B0604030504040204" pitchFamily="34" charset="0"/>
      <p:regular r:id="rId118"/>
      <p:bold r:id="rId119"/>
      <p:italic r:id="rId120"/>
      <p:boldItalic r:id="rId121"/>
    </p:embeddedFont>
    <p:embeddedFont>
      <p:font typeface="华文楷体" panose="02010600040101010101" pitchFamily="2" charset="-122"/>
      <p:regular r:id="rId122"/>
    </p:embeddedFont>
    <p:embeddedFont>
      <p:font typeface="纤黑体" panose="02000000000000000000" charset="-122"/>
      <p:regular r:id="rId123"/>
    </p:embeddedFont>
    <p:embeddedFont>
      <p:font typeface="等线" panose="02010600030101010101" charset="-122"/>
      <p:regular r:id="rId124"/>
    </p:embeddedFont>
    <p:embeddedFont>
      <p:font typeface="Consolas" panose="020B0609020204030204" charset="0"/>
      <p:regular r:id="rId125"/>
      <p:bold r:id="rId126"/>
      <p:italic r:id="rId127"/>
      <p:boldItalic r:id="rId128"/>
    </p:embeddedFont>
  </p:embeddedFontLst>
  <p:custDataLst>
    <p:tags r:id="rId1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92"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2A26"/>
    <a:srgbClr val="AD2B26"/>
    <a:srgbClr val="49504F"/>
    <a:srgbClr val="B60206"/>
    <a:srgbClr val="B70006"/>
    <a:srgbClr val="FFFFE4"/>
    <a:srgbClr val="919191"/>
    <a:srgbClr val="333333"/>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843" autoAdjust="0"/>
    <p:restoredTop sz="95344" autoAdjust="0"/>
  </p:normalViewPr>
  <p:slideViewPr>
    <p:cSldViewPr snapToGrid="0" showGuides="1">
      <p:cViewPr varScale="1">
        <p:scale>
          <a:sx n="93" d="100"/>
          <a:sy n="93" d="100"/>
        </p:scale>
        <p:origin x="216" y="520"/>
      </p:cViewPr>
      <p:guideLst>
        <p:guide orient="horz" pos="592"/>
        <p:guide pos="3817"/>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57.xml"/><Relationship Id="rId98" Type="http://schemas.openxmlformats.org/officeDocument/2006/relationships/slide" Target="slides/slide56.xml"/><Relationship Id="rId97" Type="http://schemas.openxmlformats.org/officeDocument/2006/relationships/slide" Target="slides/slide55.xml"/><Relationship Id="rId96" Type="http://schemas.openxmlformats.org/officeDocument/2006/relationships/slide" Target="slides/slide54.xml"/><Relationship Id="rId95" Type="http://schemas.openxmlformats.org/officeDocument/2006/relationships/slide" Target="slides/slide53.xml"/><Relationship Id="rId94" Type="http://schemas.openxmlformats.org/officeDocument/2006/relationships/slide" Target="slides/slide52.xml"/><Relationship Id="rId93" Type="http://schemas.openxmlformats.org/officeDocument/2006/relationships/slide" Target="slides/slide51.xml"/><Relationship Id="rId92" Type="http://schemas.openxmlformats.org/officeDocument/2006/relationships/slide" Target="slides/slide50.xml"/><Relationship Id="rId91" Type="http://schemas.openxmlformats.org/officeDocument/2006/relationships/slide" Target="slides/slide49.xml"/><Relationship Id="rId90" Type="http://schemas.openxmlformats.org/officeDocument/2006/relationships/slide" Target="slides/slide48.xml"/><Relationship Id="rId9" Type="http://schemas.openxmlformats.org/officeDocument/2006/relationships/slideMaster" Target="slideMasters/slideMaster8.xml"/><Relationship Id="rId89" Type="http://schemas.openxmlformats.org/officeDocument/2006/relationships/slide" Target="slides/slide47.xml"/><Relationship Id="rId88" Type="http://schemas.openxmlformats.org/officeDocument/2006/relationships/slide" Target="slides/slide46.xml"/><Relationship Id="rId87" Type="http://schemas.openxmlformats.org/officeDocument/2006/relationships/slide" Target="slides/slide45.xml"/><Relationship Id="rId86" Type="http://schemas.openxmlformats.org/officeDocument/2006/relationships/slide" Target="slides/slide44.xml"/><Relationship Id="rId85" Type="http://schemas.openxmlformats.org/officeDocument/2006/relationships/slide" Target="slides/slide43.xml"/><Relationship Id="rId84" Type="http://schemas.openxmlformats.org/officeDocument/2006/relationships/slide" Target="slides/slide42.xml"/><Relationship Id="rId83" Type="http://schemas.openxmlformats.org/officeDocument/2006/relationships/slide" Target="slides/slide41.xml"/><Relationship Id="rId82" Type="http://schemas.openxmlformats.org/officeDocument/2006/relationships/slide" Target="slides/slide40.xml"/><Relationship Id="rId81" Type="http://schemas.openxmlformats.org/officeDocument/2006/relationships/slide" Target="slides/slide39.xml"/><Relationship Id="rId80" Type="http://schemas.openxmlformats.org/officeDocument/2006/relationships/notesMaster" Target="notesMasters/notesMaster1.xml"/><Relationship Id="rId8" Type="http://schemas.openxmlformats.org/officeDocument/2006/relationships/slideMaster" Target="slideMasters/slideMaster7.xml"/><Relationship Id="rId79" Type="http://schemas.openxmlformats.org/officeDocument/2006/relationships/slide" Target="slides/slide38.xml"/><Relationship Id="rId78" Type="http://schemas.openxmlformats.org/officeDocument/2006/relationships/slide" Target="slides/slide37.xml"/><Relationship Id="rId77" Type="http://schemas.openxmlformats.org/officeDocument/2006/relationships/slide" Target="slides/slide36.xml"/><Relationship Id="rId76" Type="http://schemas.openxmlformats.org/officeDocument/2006/relationships/slide" Target="slides/slide35.xml"/><Relationship Id="rId75" Type="http://schemas.openxmlformats.org/officeDocument/2006/relationships/slide" Target="slides/slide34.xml"/><Relationship Id="rId74" Type="http://schemas.openxmlformats.org/officeDocument/2006/relationships/slide" Target="slides/slide33.xml"/><Relationship Id="rId73" Type="http://schemas.openxmlformats.org/officeDocument/2006/relationships/slide" Target="slides/slide32.xml"/><Relationship Id="rId72" Type="http://schemas.openxmlformats.org/officeDocument/2006/relationships/slide" Target="slides/slide31.xml"/><Relationship Id="rId71" Type="http://schemas.openxmlformats.org/officeDocument/2006/relationships/slide" Target="slides/slide30.xml"/><Relationship Id="rId70" Type="http://schemas.openxmlformats.org/officeDocument/2006/relationships/slide" Target="slides/slide29.xml"/><Relationship Id="rId7" Type="http://schemas.openxmlformats.org/officeDocument/2006/relationships/slideMaster" Target="slideMasters/slideMaster6.xml"/><Relationship Id="rId69" Type="http://schemas.openxmlformats.org/officeDocument/2006/relationships/slide" Target="slides/slide28.xml"/><Relationship Id="rId68" Type="http://schemas.openxmlformats.org/officeDocument/2006/relationships/slide" Target="slides/slide27.xml"/><Relationship Id="rId67" Type="http://schemas.openxmlformats.org/officeDocument/2006/relationships/slide" Target="slides/slide26.xml"/><Relationship Id="rId66" Type="http://schemas.openxmlformats.org/officeDocument/2006/relationships/slide" Target="slides/slide25.xml"/><Relationship Id="rId65" Type="http://schemas.openxmlformats.org/officeDocument/2006/relationships/slide" Target="slides/slide24.xml"/><Relationship Id="rId64" Type="http://schemas.openxmlformats.org/officeDocument/2006/relationships/slide" Target="slides/slide23.xml"/><Relationship Id="rId63" Type="http://schemas.openxmlformats.org/officeDocument/2006/relationships/slide" Target="slides/slide22.xml"/><Relationship Id="rId62" Type="http://schemas.openxmlformats.org/officeDocument/2006/relationships/slide" Target="slides/slide21.xml"/><Relationship Id="rId61" Type="http://schemas.openxmlformats.org/officeDocument/2006/relationships/slide" Target="slides/slide20.xml"/><Relationship Id="rId60" Type="http://schemas.openxmlformats.org/officeDocument/2006/relationships/slide" Target="slides/slide19.xml"/><Relationship Id="rId6" Type="http://schemas.openxmlformats.org/officeDocument/2006/relationships/slideMaster" Target="slideMasters/slideMaster5.xml"/><Relationship Id="rId59" Type="http://schemas.openxmlformats.org/officeDocument/2006/relationships/slide" Target="slides/slide18.xml"/><Relationship Id="rId58" Type="http://schemas.openxmlformats.org/officeDocument/2006/relationships/slide" Target="slides/slide17.xml"/><Relationship Id="rId57" Type="http://schemas.openxmlformats.org/officeDocument/2006/relationships/slide" Target="slides/slide16.xml"/><Relationship Id="rId56" Type="http://schemas.openxmlformats.org/officeDocument/2006/relationships/slide" Target="slides/slide15.xml"/><Relationship Id="rId55" Type="http://schemas.openxmlformats.org/officeDocument/2006/relationships/slide" Target="slides/slide14.xml"/><Relationship Id="rId54" Type="http://schemas.openxmlformats.org/officeDocument/2006/relationships/slide" Target="slides/slide13.xml"/><Relationship Id="rId53" Type="http://schemas.openxmlformats.org/officeDocument/2006/relationships/slide" Target="slides/slide12.xml"/><Relationship Id="rId52" Type="http://schemas.openxmlformats.org/officeDocument/2006/relationships/slide" Target="slides/slide11.xml"/><Relationship Id="rId51" Type="http://schemas.openxmlformats.org/officeDocument/2006/relationships/slide" Target="slides/slide10.xml"/><Relationship Id="rId50" Type="http://schemas.openxmlformats.org/officeDocument/2006/relationships/slide" Target="slides/slide9.xml"/><Relationship Id="rId5" Type="http://schemas.openxmlformats.org/officeDocument/2006/relationships/slideMaster" Target="slideMasters/slideMaster4.xml"/><Relationship Id="rId49" Type="http://schemas.openxmlformats.org/officeDocument/2006/relationships/slide" Target="slides/slide8.xml"/><Relationship Id="rId48" Type="http://schemas.openxmlformats.org/officeDocument/2006/relationships/slide" Target="slides/slide7.xml"/><Relationship Id="rId47" Type="http://schemas.openxmlformats.org/officeDocument/2006/relationships/slide" Target="slides/slide6.xml"/><Relationship Id="rId46" Type="http://schemas.openxmlformats.org/officeDocument/2006/relationships/slide" Target="slides/slide5.xml"/><Relationship Id="rId45" Type="http://schemas.openxmlformats.org/officeDocument/2006/relationships/slide" Target="slides/slide4.xml"/><Relationship Id="rId44" Type="http://schemas.openxmlformats.org/officeDocument/2006/relationships/slide" Target="slides/slide3.xml"/><Relationship Id="rId43" Type="http://schemas.openxmlformats.org/officeDocument/2006/relationships/slide" Target="slides/slide2.xml"/><Relationship Id="rId42" Type="http://schemas.openxmlformats.org/officeDocument/2006/relationships/slide" Target="slides/slide1.xml"/><Relationship Id="rId41" Type="http://schemas.openxmlformats.org/officeDocument/2006/relationships/slideMaster" Target="slideMasters/slideMaster40.xml"/><Relationship Id="rId40" Type="http://schemas.openxmlformats.org/officeDocument/2006/relationships/slideMaster" Target="slideMasters/slideMaster39.xml"/><Relationship Id="rId4" Type="http://schemas.openxmlformats.org/officeDocument/2006/relationships/slideMaster" Target="slideMasters/slideMaster3.xml"/><Relationship Id="rId39" Type="http://schemas.openxmlformats.org/officeDocument/2006/relationships/slideMaster" Target="slideMasters/slideMaster38.xml"/><Relationship Id="rId38" Type="http://schemas.openxmlformats.org/officeDocument/2006/relationships/slideMaster" Target="slideMasters/slideMaster37.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9" Type="http://schemas.openxmlformats.org/officeDocument/2006/relationships/tags" Target="tags/tag29.xml"/><Relationship Id="rId128" Type="http://schemas.openxmlformats.org/officeDocument/2006/relationships/font" Target="fonts/font17.fntdata"/><Relationship Id="rId127" Type="http://schemas.openxmlformats.org/officeDocument/2006/relationships/font" Target="fonts/font16.fntdata"/><Relationship Id="rId126" Type="http://schemas.openxmlformats.org/officeDocument/2006/relationships/font" Target="fonts/font15.fntdata"/><Relationship Id="rId125" Type="http://schemas.openxmlformats.org/officeDocument/2006/relationships/font" Target="fonts/font14.fntdata"/><Relationship Id="rId124" Type="http://schemas.openxmlformats.org/officeDocument/2006/relationships/font" Target="fonts/font13.fntdata"/><Relationship Id="rId123" Type="http://schemas.openxmlformats.org/officeDocument/2006/relationships/font" Target="fonts/font12.fntdata"/><Relationship Id="rId122" Type="http://schemas.openxmlformats.org/officeDocument/2006/relationships/font" Target="fonts/font11.fntdata"/><Relationship Id="rId121" Type="http://schemas.openxmlformats.org/officeDocument/2006/relationships/font" Target="fonts/font10.fntdata"/><Relationship Id="rId120" Type="http://schemas.openxmlformats.org/officeDocument/2006/relationships/font" Target="fonts/font9.fntdata"/><Relationship Id="rId12" Type="http://schemas.openxmlformats.org/officeDocument/2006/relationships/slideMaster" Target="slideMasters/slideMaster11.xml"/><Relationship Id="rId119" Type="http://schemas.openxmlformats.org/officeDocument/2006/relationships/font" Target="fonts/font8.fntdata"/><Relationship Id="rId118" Type="http://schemas.openxmlformats.org/officeDocument/2006/relationships/font" Target="fonts/font7.fntdata"/><Relationship Id="rId117" Type="http://schemas.openxmlformats.org/officeDocument/2006/relationships/font" Target="fonts/font6.fntdata"/><Relationship Id="rId116" Type="http://schemas.openxmlformats.org/officeDocument/2006/relationships/font" Target="fonts/font5.fntdata"/><Relationship Id="rId115" Type="http://schemas.openxmlformats.org/officeDocument/2006/relationships/font" Target="fonts/font4.fntdata"/><Relationship Id="rId114" Type="http://schemas.openxmlformats.org/officeDocument/2006/relationships/font" Target="fonts/font3.fntdata"/><Relationship Id="rId113" Type="http://schemas.openxmlformats.org/officeDocument/2006/relationships/font" Target="fonts/font2.fntdata"/><Relationship Id="rId112" Type="http://schemas.openxmlformats.org/officeDocument/2006/relationships/font" Target="fonts/font1.fntdata"/><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Master" Target="slideMasters/slideMaster10.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65.xml"/><Relationship Id="rId106" Type="http://schemas.openxmlformats.org/officeDocument/2006/relationships/slide" Target="slides/slide64.xml"/><Relationship Id="rId105" Type="http://schemas.openxmlformats.org/officeDocument/2006/relationships/slide" Target="slides/slide63.xml"/><Relationship Id="rId104" Type="http://schemas.openxmlformats.org/officeDocument/2006/relationships/slide" Target="slides/slide62.xml"/><Relationship Id="rId103" Type="http://schemas.openxmlformats.org/officeDocument/2006/relationships/slide" Target="slides/slide61.xml"/><Relationship Id="rId102" Type="http://schemas.openxmlformats.org/officeDocument/2006/relationships/slide" Target="slides/slide60.xml"/><Relationship Id="rId101" Type="http://schemas.openxmlformats.org/officeDocument/2006/relationships/slide" Target="slides/slide59.xml"/><Relationship Id="rId100" Type="http://schemas.openxmlformats.org/officeDocument/2006/relationships/slide" Target="slides/slide58.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a:t>
            </a:r>
            <a:endParaRPr lang="zh-CN" altLang="en-US"/>
          </a:p>
          <a:p>
            <a:r>
              <a:rPr lang="zh-CN" altLang="en-US"/>
              <a:t>INSERT INTO student VALUES(10001, '周杰轮', 31), (10002, '王力鸿', 33), (10003, '林俊节', 35), (10004, '张学油', 36), (10005, '刘德滑', 30);</a:t>
            </a:r>
            <a:endParaRPr lang="zh-CN" altLang="en-US"/>
          </a:p>
          <a:p>
            <a:endParaRPr lang="zh-CN" altLang="en-US"/>
          </a:p>
          <a:p>
            <a:r>
              <a:rPr lang="zh-CN" altLang="en-US"/>
              <a:t># 删除name为林俊节的数据</a:t>
            </a:r>
            <a:endParaRPr lang="zh-CN" altLang="en-US"/>
          </a:p>
          <a:p>
            <a:r>
              <a:rPr lang="zh-CN" altLang="en-US"/>
              <a:t>DELETE FROM student WHERE name = '林俊节';	# 注意，不要忘记 ''</a:t>
            </a:r>
            <a:endParaRPr lang="zh-CN" altLang="en-US"/>
          </a:p>
          <a:p>
            <a:r>
              <a:rPr lang="zh-CN" altLang="en-US"/>
              <a:t># 删除age &gt; 33 的数据</a:t>
            </a:r>
            <a:endParaRPr lang="zh-CN" altLang="en-US"/>
          </a:p>
          <a:p>
            <a:r>
              <a:rPr lang="zh-CN" altLang="en-US"/>
              <a:t>DELETE FROM student WHERE age &gt; 33;</a:t>
            </a:r>
            <a:endParaRPr lang="zh-CN" altLang="en-US"/>
          </a:p>
          <a:p>
            <a:r>
              <a:rPr lang="zh-CN" altLang="en-US"/>
              <a:t># 删除全部数据</a:t>
            </a:r>
            <a:endParaRPr lang="zh-CN" altLang="en-US"/>
          </a:p>
          <a:p>
            <a:r>
              <a:rPr lang="zh-CN" altLang="en-US"/>
              <a:t>DELETE FROM student;</a:t>
            </a:r>
            <a:endParaRPr lang="zh-CN" altLang="en-US"/>
          </a:p>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a:t>
            </a:r>
            <a:endParaRPr lang="zh-CN" altLang="en-US"/>
          </a:p>
          <a:p>
            <a:r>
              <a:rPr lang="zh-CN" altLang="en-US"/>
              <a:t>INSERT INTO student VALUES(10001, '周杰轮', 31), (10002, '王力鸿', 33), (10003, '林俊节', 35), (10004, '张学油', 36), (10005, '刘德滑', 30);</a:t>
            </a:r>
            <a:endParaRPr lang="zh-CN" altLang="en-US"/>
          </a:p>
          <a:p>
            <a:endParaRPr lang="zh-CN" altLang="en-US"/>
          </a:p>
          <a:p>
            <a:r>
              <a:rPr lang="zh-CN" altLang="en-US"/>
              <a:t># 修改id为10001的name为陈一讯</a:t>
            </a:r>
            <a:endParaRPr lang="zh-CN" altLang="en-US"/>
          </a:p>
          <a:p>
            <a:r>
              <a:rPr lang="zh-CN" altLang="en-US"/>
              <a:t>UPDATE student SET name = '陈一讯' WHERE id = 10001;</a:t>
            </a:r>
            <a:endParaRPr lang="zh-CN" altLang="en-US"/>
          </a:p>
          <a:p>
            <a:r>
              <a:rPr lang="zh-CN" altLang="en-US"/>
              <a:t># 修改全部数据的age为11</a:t>
            </a:r>
            <a:endParaRPr lang="zh-CN" altLang="en-US"/>
          </a:p>
          <a:p>
            <a:r>
              <a:rPr lang="zh-CN" altLang="en-US"/>
              <a:t>UPDATE student SET age = 11;</a:t>
            </a:r>
            <a:endParaRPr lang="zh-CN" altLang="en-US"/>
          </a:p>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    gender VARCHAR(10)</a:t>
            </a:r>
            <a:endParaRPr lang="zh-CN" altLang="en-US"/>
          </a:p>
          <a:p>
            <a:r>
              <a:rPr lang="zh-CN" altLang="en-US"/>
              <a:t>);</a:t>
            </a:r>
            <a:endParaRPr lang="zh-CN" altLang="en-US"/>
          </a:p>
          <a:p>
            <a:r>
              <a:rPr lang="zh-CN" altLang="en-US"/>
              <a:t>INSERT INTO student VALUES(10001, '周杰轮', 31, '男'), (10002, '王力鸿', 33, '男'), (10003, '蔡依琳', 35, '女'), (10004, '林志灵', 36, '女'), (10005, '刘德滑', 30, '男');</a:t>
            </a:r>
            <a:endParaRPr lang="zh-CN" altLang="en-US"/>
          </a:p>
          <a:p>
            <a:endParaRPr lang="zh-CN" altLang="en-US"/>
          </a:p>
          <a:p>
            <a:r>
              <a:rPr lang="zh-CN" altLang="en-US"/>
              <a:t># 按性别分组，统计各组人数</a:t>
            </a:r>
            <a:endParaRPr lang="zh-CN" altLang="en-US"/>
          </a:p>
          <a:p>
            <a:r>
              <a:rPr lang="zh-CN" altLang="en-US"/>
              <a:t>SELECT gender, COUNT(*) FROM student GROUP BY gender;</a:t>
            </a:r>
            <a:endParaRPr lang="zh-CN" altLang="en-US"/>
          </a:p>
          <a:p>
            <a:r>
              <a:rPr lang="zh-CN" altLang="en-US"/>
              <a:t># 按性别分组，统计平均年龄</a:t>
            </a:r>
            <a:endParaRPr lang="zh-CN" altLang="en-US"/>
          </a:p>
          <a:p>
            <a:r>
              <a:rPr lang="zh-CN" altLang="en-US"/>
              <a:t>SELECT gender, AVG(age) FROM student GROUP BY gender;</a:t>
            </a:r>
            <a:endParaRPr lang="zh-CN" altLang="en-US"/>
          </a:p>
          <a:p>
            <a:r>
              <a:rPr lang="zh-CN" altLang="en-US"/>
              <a:t># 按性别分组，统计最大最小年龄</a:t>
            </a:r>
            <a:endParaRPr lang="zh-CN" altLang="en-US"/>
          </a:p>
          <a:p>
            <a:r>
              <a:rPr lang="zh-CN" altLang="en-US"/>
              <a:t>SELECT gender, MAX(age), MIN(age) FROM student GROUP BY gender;</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DROP TABLE IF EXISTS student;</a:t>
            </a:r>
            <a:endParaRPr lang="zh-CN" altLang="en-US"/>
          </a:p>
          <a:p>
            <a:r>
              <a:rPr lang="zh-CN" altLang="en-US"/>
              <a:t>CREATE TABLE student(</a:t>
            </a:r>
            <a:endParaRPr lang="zh-CN" altLang="en-US"/>
          </a:p>
          <a:p>
            <a:r>
              <a:rPr lang="zh-CN" altLang="en-US"/>
              <a:t>	id INT,</a:t>
            </a:r>
            <a:endParaRPr lang="zh-CN" altLang="en-US"/>
          </a:p>
          <a:p>
            <a:r>
              <a:rPr lang="zh-CN" altLang="en-US"/>
              <a:t>    name VARCHAR(20),</a:t>
            </a:r>
            <a:endParaRPr lang="zh-CN" altLang="en-US"/>
          </a:p>
          <a:p>
            <a:r>
              <a:rPr lang="zh-CN" altLang="en-US"/>
              <a:t>    age INT,</a:t>
            </a:r>
            <a:endParaRPr lang="zh-CN" altLang="en-US"/>
          </a:p>
          <a:p>
            <a:r>
              <a:rPr lang="zh-CN" altLang="en-US"/>
              <a:t>    gender VARCHAR(10)</a:t>
            </a:r>
            <a:endParaRPr lang="zh-CN" altLang="en-US"/>
          </a:p>
          <a:p>
            <a:r>
              <a:rPr lang="zh-CN" altLang="en-US"/>
              <a:t>);</a:t>
            </a:r>
            <a:endParaRPr lang="zh-CN" altLang="en-US"/>
          </a:p>
          <a:p>
            <a:r>
              <a:rPr lang="zh-CN" altLang="en-US"/>
              <a:t>INSERT INTO student VALUES(10001, '周杰轮', 31, '男'), (10002, '王力鸿', 33, '男'), (10003, '蔡依琳', 35, '女'), (10004, '林志灵', 36, '女'), (10005, '刘德滑', 30, '男');</a:t>
            </a:r>
            <a:endParaRPr lang="zh-CN" altLang="en-US"/>
          </a:p>
          <a:p>
            <a:endParaRPr lang="zh-CN" altLang="en-US"/>
          </a:p>
          <a:p>
            <a:r>
              <a:rPr lang="zh-CN" altLang="en-US"/>
              <a:t># 按年龄降序排序结果</a:t>
            </a:r>
            <a:endParaRPr lang="zh-CN" altLang="en-US"/>
          </a:p>
          <a:p>
            <a:r>
              <a:rPr lang="zh-CN" altLang="en-US"/>
              <a:t>SELECT * FROM student ORDER BY age DESC;</a:t>
            </a:r>
            <a:endParaRPr lang="zh-CN" altLang="en-US"/>
          </a:p>
          <a:p>
            <a:r>
              <a:rPr lang="zh-CN" altLang="en-US"/>
              <a:t># 按ID升序排序结果</a:t>
            </a:r>
            <a:endParaRPr lang="zh-CN" altLang="en-US"/>
          </a:p>
          <a:p>
            <a:r>
              <a:rPr lang="zh-CN" altLang="en-US"/>
              <a:t>SELECT * FROM student WHERE age &gt; 31 ORDER BY id;</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INSERT INTO student VALUES(10001, '周杰轮', 31, '男'), (10002, '王力鸿', 33, '男'), (10003, '蔡依琳', 35, '女'), (10004, '林志灵', 36, '女'), (10005, '刘德滑', 33, '男'), (10006, '张大山', 10, '男'), (10007, '刘志龙', 11, '男'), (10008, '王潇潇', 33, '女'), (10009, '张一梅', 20, '女'), (10010, '王一倩', 13, '女'), (10011, '陈一迅', 31, '男'), (10012, '张晓光', 33, '男'), (10013, '李大晓', 15, '男'), (10014, '吕甜甜', 36, '女'), (10015, '曾悦悦', 31, '女'), (10016, '刘佳慧', 21, '女'), (10017, '项羽凡', 23, '男'), (10018, '刘德强', 26, '男'), (10019, '王强强', 11, '男'), (10020, '林志慧', 25, '女');</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互动</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拓展</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思考</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rPr>
              <a:t>总结</a:t>
            </a:r>
            <a:endParaRPr lang="zh-TW" altLang="zh-CN"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总结</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rPr>
              <a:t>总结</a:t>
            </a:r>
            <a:endParaRPr lang="zh-TW" altLang="zh-CN"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思路</a:t>
            </a:r>
            <a:endParaRPr lang="en-US" altLang="zh-CN" sz="3600" dirty="0">
              <a:latin typeface="阿里巴巴普惠体" panose="00020600040101010101" charset="-122"/>
              <a:ea typeface="阿里巴巴普惠体" panose="00020600040101010101" charset="-122"/>
              <a:cs typeface="阿里巴巴普惠体" panose="00020600040101010101"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今日</a:t>
            </a:r>
            <a:endParaRPr lang="en-US" altLang="zh-CN" sz="3600" dirty="0">
              <a:latin typeface="阿里巴巴普惠体" panose="00020600040101010101" charset="-122"/>
              <a:ea typeface="阿里巴巴普惠体" panose="00020600040101010101" charset="-122"/>
              <a:cs typeface="阿里巴巴普惠体" panose="00020600040101010101" charset="-122"/>
            </a:endParaRPr>
          </a:p>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作业</a:t>
            </a:r>
            <a:endParaRPr lang="zh-CN" altLang="en-US" sz="3600" dirty="0">
              <a:latin typeface="阿里巴巴普惠体" panose="00020600040101010101" charset="-122"/>
              <a:ea typeface="阿里巴巴普惠体" panose="00020600040101010101" charset="-122"/>
              <a:cs typeface="阿里巴巴普惠体" panose="00020600040101010101"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互动</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拓展</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思考</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rPr>
              <a:t>总结</a:t>
            </a:r>
            <a:endParaRPr lang="zh-TW" altLang="zh-CN"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总结</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rPr>
              <a:t>总结</a:t>
            </a:r>
            <a:endParaRPr lang="zh-TW" altLang="zh-CN"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思路</a:t>
            </a:r>
            <a:endParaRPr lang="en-US" altLang="zh-CN" sz="3600" dirty="0">
              <a:latin typeface="阿里巴巴普惠体" panose="00020600040101010101" charset="-122"/>
              <a:ea typeface="阿里巴巴普惠体" panose="00020600040101010101" charset="-122"/>
              <a:cs typeface="阿里巴巴普惠体" panose="00020600040101010101"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今日</a:t>
            </a:r>
            <a:endParaRPr lang="en-US" altLang="zh-CN" sz="3600" dirty="0">
              <a:latin typeface="阿里巴巴普惠体" panose="00020600040101010101" charset="-122"/>
              <a:ea typeface="阿里巴巴普惠体" panose="00020600040101010101" charset="-122"/>
              <a:cs typeface="阿里巴巴普惠体" panose="00020600040101010101" charset="-122"/>
            </a:endParaRPr>
          </a:p>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作业</a:t>
            </a:r>
            <a:endParaRPr lang="zh-CN" altLang="en-US" sz="3600" dirty="0">
              <a:latin typeface="阿里巴巴普惠体" panose="00020600040101010101" charset="-122"/>
              <a:ea typeface="阿里巴巴普惠体" panose="00020600040101010101" charset="-122"/>
              <a:cs typeface="阿里巴巴普惠体" panose="00020600040101010101"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互动</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拓展</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思考</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rPr>
              <a:t>总结</a:t>
            </a:r>
            <a:endParaRPr lang="zh-TW" altLang="zh-CN"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总结</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rPr>
              <a:t>总结</a:t>
            </a:r>
            <a:endParaRPr lang="zh-TW" altLang="zh-CN"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思路</a:t>
            </a:r>
            <a:endParaRPr lang="en-US" altLang="zh-CN" sz="3600" dirty="0">
              <a:latin typeface="阿里巴巴普惠体" panose="00020600040101010101" charset="-122"/>
              <a:ea typeface="阿里巴巴普惠体" panose="00020600040101010101" charset="-122"/>
              <a:cs typeface="阿里巴巴普惠体" panose="00020600040101010101"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今日</a:t>
            </a:r>
            <a:endParaRPr lang="en-US" altLang="zh-CN" sz="3600" dirty="0">
              <a:latin typeface="阿里巴巴普惠体" panose="00020600040101010101" charset="-122"/>
              <a:ea typeface="阿里巴巴普惠体" panose="00020600040101010101" charset="-122"/>
              <a:cs typeface="阿里巴巴普惠体" panose="00020600040101010101" charset="-122"/>
            </a:endParaRPr>
          </a:p>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作业</a:t>
            </a:r>
            <a:endParaRPr lang="zh-CN" altLang="en-US" sz="3600" dirty="0">
              <a:latin typeface="阿里巴巴普惠体" panose="00020600040101010101" charset="-122"/>
              <a:ea typeface="阿里巴巴普惠体" panose="00020600040101010101" charset="-122"/>
              <a:cs typeface="阿里巴巴普惠体" panose="00020600040101010101"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思考</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rPr>
              <a:t>总结</a:t>
            </a:r>
            <a:endParaRPr lang="zh-TW" altLang="zh-CN"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总结</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互动</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练习">
    <p:spTree>
      <p:nvGrpSpPr>
        <p:cNvPr id="1" name=""/>
        <p:cNvGrpSpPr/>
        <p:nvPr/>
      </p:nvGrpSpPr>
      <p:grpSpPr>
        <a:xfrm>
          <a:off x="0" y="0"/>
          <a:ext cx="0" cy="0"/>
          <a:chOff x="0" y="0"/>
          <a:chExt cx="0" cy="0"/>
        </a:xfrm>
      </p:grpSpPr>
      <p:grpSp>
        <p:nvGrpSpPr>
          <p:cNvPr id="6" name="组合 5"/>
          <p:cNvGrpSpPr/>
          <p:nvPr userDrawn="1"/>
        </p:nvGrpSpPr>
        <p:grpSpPr>
          <a:xfrm>
            <a:off x="806306" y="968974"/>
            <a:ext cx="1228476" cy="553085"/>
            <a:chOff x="852891" y="1026849"/>
            <a:chExt cx="1228476" cy="553085"/>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拓展</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思考</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rPr>
              <a:t>总结</a:t>
            </a:r>
            <a:endParaRPr lang="zh-TW" altLang="zh-CN"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charset="-122"/>
                  <a:ea typeface="阿里巴巴普惠体" panose="00020600040101010101" charset="-122"/>
                  <a:cs typeface="阿里巴巴普惠体" panose="00020600040101010101" charset="-122"/>
                </a:rPr>
                <a:t>总结</a:t>
              </a:r>
              <a:endParaRPr lang="zh-CN" altLang="en-US" sz="4000" dirty="0">
                <a:latin typeface="阿里巴巴普惠体" panose="00020600040101010101" charset="-122"/>
                <a:ea typeface="阿里巴巴普惠体" panose="00020600040101010101" charset="-122"/>
                <a:cs typeface="阿里巴巴普惠体" panose="00020600040101010101"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rPr>
              <a:t>总结</a:t>
            </a:r>
            <a:endParaRPr lang="zh-TW" altLang="zh-CN" sz="4800" kern="0" dirty="0">
              <a:solidFill>
                <a:schemeClr val="bg1"/>
              </a:solidFill>
              <a:latin typeface="阿里巴巴普惠体" panose="00020600040101010101" charset="-122"/>
              <a:ea typeface="阿里巴巴普惠体" panose="00020600040101010101" charset="-122"/>
              <a:cs typeface="阿里巴巴普惠体" panose="00020600040101010101"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思路</a:t>
            </a:r>
            <a:endParaRPr lang="en-US" altLang="zh-CN" sz="3600" dirty="0">
              <a:latin typeface="阿里巴巴普惠体" panose="00020600040101010101" charset="-122"/>
              <a:ea typeface="阿里巴巴普惠体" panose="00020600040101010101" charset="-122"/>
              <a:cs typeface="阿里巴巴普惠体" panose="00020600040101010101"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charset="-122"/>
                <a:ea typeface="阿里巴巴普惠体" panose="00020600040101010101" charset="-122"/>
                <a:cs typeface="阿里巴巴普惠体" panose="00020600040101010101"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今日</a:t>
            </a:r>
            <a:endParaRPr lang="en-US" altLang="zh-CN" sz="3600" dirty="0">
              <a:latin typeface="阿里巴巴普惠体" panose="00020600040101010101" charset="-122"/>
              <a:ea typeface="阿里巴巴普惠体" panose="00020600040101010101" charset="-122"/>
              <a:cs typeface="阿里巴巴普惠体" panose="00020600040101010101" charset="-122"/>
            </a:endParaRPr>
          </a:p>
          <a:p>
            <a:pPr algn="ctr"/>
            <a:r>
              <a:rPr lang="zh-CN" altLang="en-US" sz="3600" dirty="0">
                <a:latin typeface="阿里巴巴普惠体" panose="00020600040101010101" charset="-122"/>
                <a:ea typeface="阿里巴巴普惠体" panose="00020600040101010101" charset="-122"/>
                <a:cs typeface="阿里巴巴普惠体" panose="00020600040101010101" charset="-122"/>
              </a:rPr>
              <a:t>作业</a:t>
            </a:r>
            <a:endParaRPr lang="zh-CN" altLang="en-US" sz="3600" dirty="0">
              <a:latin typeface="阿里巴巴普惠体" panose="00020600040101010101" charset="-122"/>
              <a:ea typeface="阿里巴巴普惠体" panose="00020600040101010101" charset="-122"/>
              <a:cs typeface="阿里巴巴普惠体" panose="00020600040101010101"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5" Type="http://schemas.openxmlformats.org/officeDocument/2006/relationships/theme" Target="../theme/theme1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0.xml"/><Relationship Id="rId1" Type="http://schemas.openxmlformats.org/officeDocument/2006/relationships/slideLayout" Target="../slideLayouts/slideLayout39.xml"/></Relationships>
</file>

<file path=ppt/slideMasters/_rels/slideMaster11.xml.rels><?xml version="1.0" encoding="UTF-8" standalone="yes"?>
<Relationships xmlns="http://schemas.openxmlformats.org/package/2006/relationships"><Relationship Id="rId5" Type="http://schemas.openxmlformats.org/officeDocument/2006/relationships/theme" Target="../theme/theme1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12.xml.rels><?xml version="1.0" encoding="UTF-8" standalone="yes"?>
<Relationships xmlns="http://schemas.openxmlformats.org/package/2006/relationships"><Relationship Id="rId5" Type="http://schemas.openxmlformats.org/officeDocument/2006/relationships/theme" Target="../theme/theme1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4.xml"/><Relationship Id="rId1" Type="http://schemas.openxmlformats.org/officeDocument/2006/relationships/slideLayout" Target="../slideLayouts/slideLayout43.xml"/></Relationships>
</file>

<file path=ppt/slideMasters/_rels/slideMaster13.xml.rels><?xml version="1.0" encoding="UTF-8" standalone="yes"?>
<Relationships xmlns="http://schemas.openxmlformats.org/package/2006/relationships"><Relationship Id="rId5" Type="http://schemas.openxmlformats.org/officeDocument/2006/relationships/theme" Target="../theme/theme1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6.xml"/><Relationship Id="rId1" Type="http://schemas.openxmlformats.org/officeDocument/2006/relationships/slideLayout" Target="../slideLayouts/slideLayout45.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48.xml"/><Relationship Id="rId1" Type="http://schemas.openxmlformats.org/officeDocument/2006/relationships/slideLayout" Target="../slideLayouts/slideLayout47.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57.xml"/><Relationship Id="rId8" Type="http://schemas.openxmlformats.org/officeDocument/2006/relationships/slideLayout" Target="../slideLayouts/slideLayout56.xml"/><Relationship Id="rId7" Type="http://schemas.openxmlformats.org/officeDocument/2006/relationships/slideLayout" Target="../slideLayouts/slideLayout55.xml"/><Relationship Id="rId6" Type="http://schemas.openxmlformats.org/officeDocument/2006/relationships/slideLayout" Target="../slideLayouts/slideLayout54.xml"/><Relationship Id="rId5" Type="http://schemas.openxmlformats.org/officeDocument/2006/relationships/slideLayout" Target="../slideLayouts/slideLayout53.xml"/><Relationship Id="rId4" Type="http://schemas.openxmlformats.org/officeDocument/2006/relationships/slideLayout" Target="../slideLayouts/slideLayout52.xml"/><Relationship Id="rId3" Type="http://schemas.openxmlformats.org/officeDocument/2006/relationships/slideLayout" Target="../slideLayouts/slideLayout51.xml"/><Relationship Id="rId20" Type="http://schemas.openxmlformats.org/officeDocument/2006/relationships/theme" Target="../theme/theme15.xml"/><Relationship Id="rId2" Type="http://schemas.openxmlformats.org/officeDocument/2006/relationships/slideLayout" Target="../slideLayouts/slideLayout50.xml"/><Relationship Id="rId19" Type="http://schemas.openxmlformats.org/officeDocument/2006/relationships/image" Target="../media/image6.png"/><Relationship Id="rId18" Type="http://schemas.openxmlformats.org/officeDocument/2006/relationships/slideLayout" Target="../slideLayouts/slideLayout66.xml"/><Relationship Id="rId17" Type="http://schemas.openxmlformats.org/officeDocument/2006/relationships/slideLayout" Target="../slideLayouts/slideLayout65.xml"/><Relationship Id="rId16" Type="http://schemas.openxmlformats.org/officeDocument/2006/relationships/slideLayout" Target="../slideLayouts/slideLayout64.xml"/><Relationship Id="rId15" Type="http://schemas.openxmlformats.org/officeDocument/2006/relationships/slideLayout" Target="../slideLayouts/slideLayout63.xml"/><Relationship Id="rId14" Type="http://schemas.openxmlformats.org/officeDocument/2006/relationships/slideLayout" Target="../slideLayouts/slideLayout62.xml"/><Relationship Id="rId13" Type="http://schemas.openxmlformats.org/officeDocument/2006/relationships/slideLayout" Target="../slideLayouts/slideLayout61.xml"/><Relationship Id="rId12" Type="http://schemas.openxmlformats.org/officeDocument/2006/relationships/slideLayout" Target="../slideLayouts/slideLayout60.xml"/><Relationship Id="rId11" Type="http://schemas.openxmlformats.org/officeDocument/2006/relationships/slideLayout" Target="../slideLayouts/slideLayout59.xml"/><Relationship Id="rId10" Type="http://schemas.openxmlformats.org/officeDocument/2006/relationships/slideLayout" Target="../slideLayouts/slideLayout58.xml"/><Relationship Id="rId1" Type="http://schemas.openxmlformats.org/officeDocument/2006/relationships/slideLayout" Target="../slideLayouts/slideLayout49.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68.xml"/><Relationship Id="rId1" Type="http://schemas.openxmlformats.org/officeDocument/2006/relationships/slideLayout" Target="../slideLayouts/slideLayout67.xml"/></Relationships>
</file>

<file path=ppt/slideMasters/_rels/slideMaster17.xml.rels><?xml version="1.0" encoding="UTF-8" standalone="yes"?>
<Relationships xmlns="http://schemas.openxmlformats.org/package/2006/relationships"><Relationship Id="rId5" Type="http://schemas.openxmlformats.org/officeDocument/2006/relationships/theme" Target="../theme/theme1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70.xml"/><Relationship Id="rId1" Type="http://schemas.openxmlformats.org/officeDocument/2006/relationships/slideLayout" Target="../slideLayouts/slideLayout69.xml"/></Relationships>
</file>

<file path=ppt/slideMasters/_rels/slideMaster18.xml.rels><?xml version="1.0" encoding="UTF-8" standalone="yes"?>
<Relationships xmlns="http://schemas.openxmlformats.org/package/2006/relationships"><Relationship Id="rId5" Type="http://schemas.openxmlformats.org/officeDocument/2006/relationships/theme" Target="../theme/theme1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72.xml"/><Relationship Id="rId1" Type="http://schemas.openxmlformats.org/officeDocument/2006/relationships/slideLayout" Target="../slideLayouts/slideLayout71.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81.xml"/><Relationship Id="rId8" Type="http://schemas.openxmlformats.org/officeDocument/2006/relationships/slideLayout" Target="../slideLayouts/slideLayout80.xml"/><Relationship Id="rId7" Type="http://schemas.openxmlformats.org/officeDocument/2006/relationships/slideLayout" Target="../slideLayouts/slideLayout79.xml"/><Relationship Id="rId6" Type="http://schemas.openxmlformats.org/officeDocument/2006/relationships/slideLayout" Target="../slideLayouts/slideLayout78.xml"/><Relationship Id="rId5" Type="http://schemas.openxmlformats.org/officeDocument/2006/relationships/slideLayout" Target="../slideLayouts/slideLayout77.xml"/><Relationship Id="rId4" Type="http://schemas.openxmlformats.org/officeDocument/2006/relationships/slideLayout" Target="../slideLayouts/slideLayout76.xml"/><Relationship Id="rId3" Type="http://schemas.openxmlformats.org/officeDocument/2006/relationships/slideLayout" Target="../slideLayouts/slideLayout75.xml"/><Relationship Id="rId20" Type="http://schemas.openxmlformats.org/officeDocument/2006/relationships/theme" Target="../theme/theme19.xml"/><Relationship Id="rId2" Type="http://schemas.openxmlformats.org/officeDocument/2006/relationships/slideLayout" Target="../slideLayouts/slideLayout74.xml"/><Relationship Id="rId19" Type="http://schemas.openxmlformats.org/officeDocument/2006/relationships/image" Target="../media/image6.png"/><Relationship Id="rId18" Type="http://schemas.openxmlformats.org/officeDocument/2006/relationships/slideLayout" Target="../slideLayouts/slideLayout90.xml"/><Relationship Id="rId17" Type="http://schemas.openxmlformats.org/officeDocument/2006/relationships/slideLayout" Target="../slideLayouts/slideLayout89.xml"/><Relationship Id="rId16" Type="http://schemas.openxmlformats.org/officeDocument/2006/relationships/slideLayout" Target="../slideLayouts/slideLayout88.xml"/><Relationship Id="rId15" Type="http://schemas.openxmlformats.org/officeDocument/2006/relationships/slideLayout" Target="../slideLayouts/slideLayout87.xml"/><Relationship Id="rId14" Type="http://schemas.openxmlformats.org/officeDocument/2006/relationships/slideLayout" Target="../slideLayouts/slideLayout86.xml"/><Relationship Id="rId13" Type="http://schemas.openxmlformats.org/officeDocument/2006/relationships/slideLayout" Target="../slideLayouts/slideLayout85.xml"/><Relationship Id="rId12" Type="http://schemas.openxmlformats.org/officeDocument/2006/relationships/slideLayout" Target="../slideLayouts/slideLayout84.xml"/><Relationship Id="rId11" Type="http://schemas.openxmlformats.org/officeDocument/2006/relationships/slideLayout" Target="../slideLayouts/slideLayout83.xml"/><Relationship Id="rId10" Type="http://schemas.openxmlformats.org/officeDocument/2006/relationships/slideLayout" Target="../slideLayouts/slideLayout82.xml"/><Relationship Id="rId1" Type="http://schemas.openxmlformats.org/officeDocument/2006/relationships/slideLayout" Target="../slideLayouts/slideLayout73.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0.xml"/><Relationship Id="rId7" Type="http://schemas.openxmlformats.org/officeDocument/2006/relationships/slideLayout" Target="../slideLayouts/slideLayout9.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20.xml.rels><?xml version="1.0" encoding="UTF-8" standalone="yes"?>
<Relationships xmlns="http://schemas.openxmlformats.org/package/2006/relationships"><Relationship Id="rId5" Type="http://schemas.openxmlformats.org/officeDocument/2006/relationships/theme" Target="../theme/theme2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2.xml"/><Relationship Id="rId1" Type="http://schemas.openxmlformats.org/officeDocument/2006/relationships/slideLayout" Target="../slideLayouts/slideLayout91.xml"/></Relationships>
</file>

<file path=ppt/slideMasters/_rels/slideMaster21.xml.rels><?xml version="1.0" encoding="UTF-8" standalone="yes"?>
<Relationships xmlns="http://schemas.openxmlformats.org/package/2006/relationships"><Relationship Id="rId5" Type="http://schemas.openxmlformats.org/officeDocument/2006/relationships/theme" Target="../theme/theme2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4.xml"/><Relationship Id="rId1" Type="http://schemas.openxmlformats.org/officeDocument/2006/relationships/slideLayout" Target="../slideLayouts/slideLayout93.xml"/></Relationships>
</file>

<file path=ppt/slideMasters/_rels/slideMaster22.xml.rels><?xml version="1.0" encoding="UTF-8" standalone="yes"?>
<Relationships xmlns="http://schemas.openxmlformats.org/package/2006/relationships"><Relationship Id="rId5" Type="http://schemas.openxmlformats.org/officeDocument/2006/relationships/theme" Target="../theme/theme2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6.xml"/><Relationship Id="rId1" Type="http://schemas.openxmlformats.org/officeDocument/2006/relationships/slideLayout" Target="../slideLayouts/slideLayout95.xml"/></Relationships>
</file>

<file path=ppt/slideMasters/_rels/slideMaster23.xml.rels><?xml version="1.0" encoding="UTF-8" standalone="yes"?>
<Relationships xmlns="http://schemas.openxmlformats.org/package/2006/relationships"><Relationship Id="rId5" Type="http://schemas.openxmlformats.org/officeDocument/2006/relationships/theme" Target="../theme/theme2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98.xml"/><Relationship Id="rId1" Type="http://schemas.openxmlformats.org/officeDocument/2006/relationships/slideLayout" Target="../slideLayouts/slideLayout97.xml"/></Relationships>
</file>

<file path=ppt/slideMasters/_rels/slideMaster24.xml.rels><?xml version="1.0" encoding="UTF-8" standalone="yes"?>
<Relationships xmlns="http://schemas.openxmlformats.org/package/2006/relationships"><Relationship Id="rId5" Type="http://schemas.openxmlformats.org/officeDocument/2006/relationships/theme" Target="../theme/theme24.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00.xml"/><Relationship Id="rId1" Type="http://schemas.openxmlformats.org/officeDocument/2006/relationships/slideLayout" Target="../slideLayouts/slideLayout99.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109.xml"/><Relationship Id="rId8" Type="http://schemas.openxmlformats.org/officeDocument/2006/relationships/slideLayout" Target="../slideLayouts/slideLayout108.xml"/><Relationship Id="rId7" Type="http://schemas.openxmlformats.org/officeDocument/2006/relationships/slideLayout" Target="../slideLayouts/slideLayout107.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3" Type="http://schemas.openxmlformats.org/officeDocument/2006/relationships/slideLayout" Target="../slideLayouts/slideLayout103.xml"/><Relationship Id="rId20" Type="http://schemas.openxmlformats.org/officeDocument/2006/relationships/theme" Target="../theme/theme25.xml"/><Relationship Id="rId2" Type="http://schemas.openxmlformats.org/officeDocument/2006/relationships/slideLayout" Target="../slideLayouts/slideLayout102.xml"/><Relationship Id="rId19" Type="http://schemas.openxmlformats.org/officeDocument/2006/relationships/image" Target="../media/image6.png"/><Relationship Id="rId18" Type="http://schemas.openxmlformats.org/officeDocument/2006/relationships/slideLayout" Target="../slideLayouts/slideLayout118.xml"/><Relationship Id="rId17" Type="http://schemas.openxmlformats.org/officeDocument/2006/relationships/slideLayout" Target="../slideLayouts/slideLayout117.xml"/><Relationship Id="rId16" Type="http://schemas.openxmlformats.org/officeDocument/2006/relationships/slideLayout" Target="../slideLayouts/slideLayout116.xml"/><Relationship Id="rId15" Type="http://schemas.openxmlformats.org/officeDocument/2006/relationships/slideLayout" Target="../slideLayouts/slideLayout115.xml"/><Relationship Id="rId14" Type="http://schemas.openxmlformats.org/officeDocument/2006/relationships/slideLayout" Target="../slideLayouts/slideLayout114.xml"/><Relationship Id="rId13" Type="http://schemas.openxmlformats.org/officeDocument/2006/relationships/slideLayout" Target="../slideLayouts/slideLayout113.xml"/><Relationship Id="rId12" Type="http://schemas.openxmlformats.org/officeDocument/2006/relationships/slideLayout" Target="../slideLayouts/slideLayout112.xml"/><Relationship Id="rId11" Type="http://schemas.openxmlformats.org/officeDocument/2006/relationships/slideLayout" Target="../slideLayouts/slideLayout111.xml"/><Relationship Id="rId10" Type="http://schemas.openxmlformats.org/officeDocument/2006/relationships/slideLayout" Target="../slideLayouts/slideLayout110.xml"/><Relationship Id="rId1" Type="http://schemas.openxmlformats.org/officeDocument/2006/relationships/slideLayout" Target="../slideLayouts/slideLayout101.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0.xml"/><Relationship Id="rId1" Type="http://schemas.openxmlformats.org/officeDocument/2006/relationships/slideLayout" Target="../slideLayouts/slideLayout119.xml"/></Relationships>
</file>

<file path=ppt/slideMasters/_rels/slideMaster27.xml.rels><?xml version="1.0" encoding="UTF-8" standalone="yes"?>
<Relationships xmlns="http://schemas.openxmlformats.org/package/2006/relationships"><Relationship Id="rId5" Type="http://schemas.openxmlformats.org/officeDocument/2006/relationships/theme" Target="../theme/theme2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2.xml"/><Relationship Id="rId1" Type="http://schemas.openxmlformats.org/officeDocument/2006/relationships/slideLayout" Target="../slideLayouts/slideLayout121.xml"/></Relationships>
</file>

<file path=ppt/slideMasters/_rels/slideMaster28.xml.rels><?xml version="1.0" encoding="UTF-8" standalone="yes"?>
<Relationships xmlns="http://schemas.openxmlformats.org/package/2006/relationships"><Relationship Id="rId5" Type="http://schemas.openxmlformats.org/officeDocument/2006/relationships/theme" Target="../theme/theme2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4.xml"/><Relationship Id="rId1" Type="http://schemas.openxmlformats.org/officeDocument/2006/relationships/slideLayout" Target="../slideLayouts/slideLayout123.xml"/></Relationships>
</file>

<file path=ppt/slideMasters/_rels/slideMaster29.xml.rels><?xml version="1.0" encoding="UTF-8" standalone="yes"?>
<Relationships xmlns="http://schemas.openxmlformats.org/package/2006/relationships"><Relationship Id="rId5" Type="http://schemas.openxmlformats.org/officeDocument/2006/relationships/theme" Target="../theme/theme29.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6.xml"/><Relationship Id="rId1" Type="http://schemas.openxmlformats.org/officeDocument/2006/relationships/slideLayout" Target="../slideLayouts/slideLayout125.xml"/></Relationships>
</file>

<file path=ppt/slideMasters/_rels/slideMaster3.xml.rels><?xml version="1.0" encoding="UTF-8" standalone="yes"?>
<Relationships xmlns="http://schemas.openxmlformats.org/package/2006/relationships"><Relationship Id="rId5" Type="http://schemas.openxmlformats.org/officeDocument/2006/relationships/theme" Target="../theme/theme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30.xml.rels><?xml version="1.0" encoding="UTF-8" standalone="yes"?>
<Relationships xmlns="http://schemas.openxmlformats.org/package/2006/relationships"><Relationship Id="rId5" Type="http://schemas.openxmlformats.org/officeDocument/2006/relationships/theme" Target="../theme/theme3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28.xml"/><Relationship Id="rId1" Type="http://schemas.openxmlformats.org/officeDocument/2006/relationships/slideLayout" Target="../slideLayouts/slideLayout127.xml"/></Relationships>
</file>

<file path=ppt/slideMasters/_rels/slideMaster31.xml.rels><?xml version="1.0" encoding="UTF-8" standalone="yes"?>
<Relationships xmlns="http://schemas.openxmlformats.org/package/2006/relationships"><Relationship Id="rId5" Type="http://schemas.openxmlformats.org/officeDocument/2006/relationships/theme" Target="../theme/theme31.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0.xml"/><Relationship Id="rId1" Type="http://schemas.openxmlformats.org/officeDocument/2006/relationships/slideLayout" Target="../slideLayouts/slideLayout129.xml"/></Relationships>
</file>

<file path=ppt/slideMasters/_rels/slideMaster32.xml.rels><?xml version="1.0" encoding="UTF-8" standalone="yes"?>
<Relationships xmlns="http://schemas.openxmlformats.org/package/2006/relationships"><Relationship Id="rId5" Type="http://schemas.openxmlformats.org/officeDocument/2006/relationships/theme" Target="../theme/theme32.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2.xml"/><Relationship Id="rId1" Type="http://schemas.openxmlformats.org/officeDocument/2006/relationships/slideLayout" Target="../slideLayouts/slideLayout131.xml"/></Relationships>
</file>

<file path=ppt/slideMasters/_rels/slideMaster33.xml.rels><?xml version="1.0" encoding="UTF-8" standalone="yes"?>
<Relationships xmlns="http://schemas.openxmlformats.org/package/2006/relationships"><Relationship Id="rId5" Type="http://schemas.openxmlformats.org/officeDocument/2006/relationships/theme" Target="../theme/theme33.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4.xml"/><Relationship Id="rId1" Type="http://schemas.openxmlformats.org/officeDocument/2006/relationships/slideLayout" Target="../slideLayouts/slideLayout133.xml"/></Relationships>
</file>

<file path=ppt/slideMasters/_rels/slideMaster34.xml.rels><?xml version="1.0" encoding="UTF-8" standalone="yes"?>
<Relationships xmlns="http://schemas.openxmlformats.org/package/2006/relationships"><Relationship Id="rId5" Type="http://schemas.openxmlformats.org/officeDocument/2006/relationships/theme" Target="../theme/theme34.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6.xml"/><Relationship Id="rId1" Type="http://schemas.openxmlformats.org/officeDocument/2006/relationships/slideLayout" Target="../slideLayouts/slideLayout135.xml"/></Relationships>
</file>

<file path=ppt/slideMasters/_rels/slideMaster35.xml.rels><?xml version="1.0" encoding="UTF-8" standalone="yes"?>
<Relationships xmlns="http://schemas.openxmlformats.org/package/2006/relationships"><Relationship Id="rId5" Type="http://schemas.openxmlformats.org/officeDocument/2006/relationships/theme" Target="../theme/theme35.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38.xml"/><Relationship Id="rId1" Type="http://schemas.openxmlformats.org/officeDocument/2006/relationships/slideLayout" Target="../slideLayouts/slideLayout137.xml"/></Relationships>
</file>

<file path=ppt/slideMasters/_rels/slideMaster36.xml.rels><?xml version="1.0" encoding="UTF-8" standalone="yes"?>
<Relationships xmlns="http://schemas.openxmlformats.org/package/2006/relationships"><Relationship Id="rId5" Type="http://schemas.openxmlformats.org/officeDocument/2006/relationships/theme" Target="../theme/theme36.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0.xml"/><Relationship Id="rId1" Type="http://schemas.openxmlformats.org/officeDocument/2006/relationships/slideLayout" Target="../slideLayouts/slideLayout139.xml"/></Relationships>
</file>

<file path=ppt/slideMasters/_rels/slideMaster37.xml.rels><?xml version="1.0" encoding="UTF-8" standalone="yes"?>
<Relationships xmlns="http://schemas.openxmlformats.org/package/2006/relationships"><Relationship Id="rId5" Type="http://schemas.openxmlformats.org/officeDocument/2006/relationships/theme" Target="../theme/theme37.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2.xml"/><Relationship Id="rId1" Type="http://schemas.openxmlformats.org/officeDocument/2006/relationships/slideLayout" Target="../slideLayouts/slideLayout141.xml"/></Relationships>
</file>

<file path=ppt/slideMasters/_rels/slideMaster38.xml.rels><?xml version="1.0" encoding="UTF-8" standalone="yes"?>
<Relationships xmlns="http://schemas.openxmlformats.org/package/2006/relationships"><Relationship Id="rId5" Type="http://schemas.openxmlformats.org/officeDocument/2006/relationships/theme" Target="../theme/theme3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4.xml"/><Relationship Id="rId1" Type="http://schemas.openxmlformats.org/officeDocument/2006/relationships/slideLayout" Target="../slideLayouts/slideLayout143.xml"/></Relationships>
</file>

<file path=ppt/slideMasters/_rels/slideMaster39.xml.rels><?xml version="1.0" encoding="UTF-8" standalone="yes"?>
<Relationships xmlns="http://schemas.openxmlformats.org/package/2006/relationships"><Relationship Id="rId5" Type="http://schemas.openxmlformats.org/officeDocument/2006/relationships/theme" Target="../theme/theme39.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6.xml"/><Relationship Id="rId1" Type="http://schemas.openxmlformats.org/officeDocument/2006/relationships/slideLayout" Target="../slideLayouts/slideLayout145.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_rels/slideMaster40.xml.rels><?xml version="1.0" encoding="UTF-8" standalone="yes"?>
<Relationships xmlns="http://schemas.openxmlformats.org/package/2006/relationships"><Relationship Id="rId5" Type="http://schemas.openxmlformats.org/officeDocument/2006/relationships/theme" Target="../theme/theme40.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148.xml"/><Relationship Id="rId1" Type="http://schemas.openxmlformats.org/officeDocument/2006/relationships/slideLayout" Target="../slideLayouts/slideLayout147.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5.xml"/><Relationship Id="rId1" Type="http://schemas.openxmlformats.org/officeDocument/2006/relationships/slideLayout" Target="../slideLayouts/slideLayout1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24.xml"/><Relationship Id="rId8" Type="http://schemas.openxmlformats.org/officeDocument/2006/relationships/slideLayout" Target="../slideLayouts/slideLayout23.xml"/><Relationship Id="rId7" Type="http://schemas.openxmlformats.org/officeDocument/2006/relationships/slideLayout" Target="../slideLayouts/slideLayout22.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 Id="rId3" Type="http://schemas.openxmlformats.org/officeDocument/2006/relationships/slideLayout" Target="../slideLayouts/slideLayout18.xml"/><Relationship Id="rId20" Type="http://schemas.openxmlformats.org/officeDocument/2006/relationships/theme" Target="../theme/theme6.xml"/><Relationship Id="rId2" Type="http://schemas.openxmlformats.org/officeDocument/2006/relationships/slideLayout" Target="../slideLayouts/slideLayout17.xml"/><Relationship Id="rId19" Type="http://schemas.openxmlformats.org/officeDocument/2006/relationships/image" Target="../media/image6.png"/><Relationship Id="rId18" Type="http://schemas.openxmlformats.org/officeDocument/2006/relationships/slideLayout" Target="../slideLayouts/slideLayout33.xml"/><Relationship Id="rId17" Type="http://schemas.openxmlformats.org/officeDocument/2006/relationships/slideLayout" Target="../slideLayouts/slideLayout32.xml"/><Relationship Id="rId16" Type="http://schemas.openxmlformats.org/officeDocument/2006/relationships/slideLayout" Target="../slideLayouts/slideLayout31.xml"/><Relationship Id="rId15" Type="http://schemas.openxmlformats.org/officeDocument/2006/relationships/slideLayout" Target="../slideLayouts/slideLayout30.xml"/><Relationship Id="rId14" Type="http://schemas.openxmlformats.org/officeDocument/2006/relationships/slideLayout" Target="../slideLayouts/slideLayout29.xml"/><Relationship Id="rId13" Type="http://schemas.openxmlformats.org/officeDocument/2006/relationships/slideLayout" Target="../slideLayouts/slideLayout28.xml"/><Relationship Id="rId12" Type="http://schemas.openxmlformats.org/officeDocument/2006/relationships/slideLayout" Target="../slideLayouts/slideLayout27.xml"/><Relationship Id="rId11" Type="http://schemas.openxmlformats.org/officeDocument/2006/relationships/slideLayout" Target="../slideLayouts/slideLayout26.xml"/><Relationship Id="rId10" Type="http://schemas.openxmlformats.org/officeDocument/2006/relationships/slideLayout" Target="../slideLayouts/slideLayout25.xml"/><Relationship Id="rId1" Type="http://schemas.openxmlformats.org/officeDocument/2006/relationships/slideLayout" Target="../slideLayouts/slideLayout1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7.png"/><Relationship Id="rId1" Type="http://schemas.openxmlformats.org/officeDocument/2006/relationships/slideLayout" Target="../slideLayouts/slideLayout34.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9.xml.rels><?xml version="1.0" encoding="UTF-8" standalone="yes"?>
<Relationships xmlns="http://schemas.openxmlformats.org/package/2006/relationships"><Relationship Id="rId5" Type="http://schemas.openxmlformats.org/officeDocument/2006/relationships/theme" Target="../theme/theme9.xml"/><Relationship Id="rId4" Type="http://schemas.openxmlformats.org/officeDocument/2006/relationships/image" Target="../media/image5.svg"/><Relationship Id="rId3" Type="http://schemas.openxmlformats.org/officeDocument/2006/relationships/image" Target="../media/image4.png"/><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6" r:id="rId1"/>
    <p:sldLayoutId id="214748369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9" r:id="rId1"/>
    <p:sldLayoutId id="2147483700"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2" r:id="rId1"/>
    <p:sldLayoutId id="2147483703"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 id="214748370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08" r:id="rId1"/>
    <p:sldLayoutId id="214748370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charset="-122"/>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0" r:id="rId1"/>
    <p:sldLayoutId id="214748373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36" r:id="rId1"/>
    <p:sldLayoutId id="214748373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charset="-122"/>
            </a:endParaRPr>
          </a:p>
        </p:txBody>
      </p:sp>
    </p:spTree>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 id="2147483753" r:id="rId15"/>
    <p:sldLayoutId id="2147483754" r:id="rId16"/>
    <p:sldLayoutId id="2147483755" r:id="rId17"/>
    <p:sldLayoutId id="2147483756"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58" r:id="rId1"/>
    <p:sldLayoutId id="214748375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1" r:id="rId1"/>
    <p:sldLayoutId id="214748376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4" r:id="rId1"/>
    <p:sldLayoutId id="214748376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67" r:id="rId1"/>
    <p:sldLayoutId id="2147483768"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70" r:id="rId1"/>
    <p:sldLayoutId id="214748377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charset="-122"/>
            </a:endParaRPr>
          </a:p>
        </p:txBody>
      </p:sp>
    </p:spTree>
  </p:cSld>
  <p:clrMap bg1="lt1" tx1="dk1" bg2="lt2" tx2="dk2" accent1="accent1" accent2="accent2" accent3="accent3" accent4="accent4" accent5="accent5" accent6="accent6" hlink="hlink" folHlink="folHlink"/>
  <p:sldLayoutIdLst>
    <p:sldLayoutId id="2147483773" r:id="rId1"/>
    <p:sldLayoutId id="2147483774" r:id="rId2"/>
    <p:sldLayoutId id="2147483775" r:id="rId3"/>
    <p:sldLayoutId id="2147483776" r:id="rId4"/>
    <p:sldLayoutId id="2147483777" r:id="rId5"/>
    <p:sldLayoutId id="2147483778" r:id="rId6"/>
    <p:sldLayoutId id="2147483779" r:id="rId7"/>
    <p:sldLayoutId id="2147483780" r:id="rId8"/>
    <p:sldLayoutId id="2147483781" r:id="rId9"/>
    <p:sldLayoutId id="2147483782" r:id="rId10"/>
    <p:sldLayoutId id="2147483783" r:id="rId11"/>
    <p:sldLayoutId id="2147483784" r:id="rId12"/>
    <p:sldLayoutId id="2147483785" r:id="rId13"/>
    <p:sldLayoutId id="2147483786" r:id="rId14"/>
    <p:sldLayoutId id="2147483787" r:id="rId15"/>
    <p:sldLayoutId id="2147483788" r:id="rId16"/>
    <p:sldLayoutId id="2147483789" r:id="rId17"/>
    <p:sldLayoutId id="2147483790"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2" r:id="rId1"/>
    <p:sldLayoutId id="2147483793"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5" r:id="rId1"/>
    <p:sldLayoutId id="214748379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798" r:id="rId1"/>
    <p:sldLayoutId id="214748379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1" r:id="rId1"/>
    <p:sldLayoutId id="214748380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4" r:id="rId1"/>
    <p:sldLayoutId id="214748380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07" r:id="rId1"/>
    <p:sldLayoutId id="2147483808"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0" r:id="rId1"/>
    <p:sldLayoutId id="214748381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3" r:id="rId1"/>
    <p:sldLayoutId id="2147483814"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6" r:id="rId1"/>
    <p:sldLayoutId id="2147483817"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19" r:id="rId1"/>
    <p:sldLayoutId id="2147483820"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2" r:id="rId1"/>
    <p:sldLayoutId id="2147483823"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5" r:id="rId1"/>
    <p:sldLayoutId id="2147483826"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28" r:id="rId1"/>
    <p:sldLayoutId id="2147483829"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31" r:id="rId1"/>
    <p:sldLayoutId id="2147483832"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834" r:id="rId1"/>
    <p:sldLayoutId id="2147483835"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0" name="矩形 9"/>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阿里巴巴普惠体" panose="00020600040101010101" charset="-122"/>
            </a:endParaRPr>
          </a:p>
        </p:txBody>
      </p:sp>
      <p:sp>
        <p:nvSpPr>
          <p:cNvPr id="15" name="矩形 14"/>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任意形状 21"/>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3"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sz="2400" dirty="0">
              <a:latin typeface="Segoe UI" panose="020B0502040204020203" pitchFamily="34" charset="0"/>
              <a:ea typeface="微软雅黑" panose="020B0503020204020204" pitchFamily="34" charset="-122"/>
            </a:endParaRPr>
          </a:p>
        </p:txBody>
      </p:sp>
      <p:sp>
        <p:nvSpPr>
          <p:cNvPr id="24"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5" name="矩形 24"/>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charset="-122"/>
              </a:rPr>
              <a:t>高级软件人才培训专家</a:t>
            </a:r>
            <a:endParaRPr lang="zh-CN" altLang="en-US" sz="1600" dirty="0">
              <a:solidFill>
                <a:schemeClr val="bg1"/>
              </a:solidFill>
              <a:latin typeface="华文楷体" panose="02010600040101010101" pitchFamily="2" charset="-122"/>
              <a:ea typeface="华文楷体" panose="02010600040101010101" pitchFamily="2" charset="-122"/>
              <a:cs typeface="阿里巴巴普惠体" panose="00020600040101010101" charset="-122"/>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88"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charset="-122"/>
              <a:cs typeface="阿里巴巴普惠体" panose="00020600040101010101"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93" r:id="rId1"/>
    <p:sldLayoutId id="2147483694" r:id="rId2"/>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9.svg"/><Relationship Id="rId1"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9.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9.xml"/><Relationship Id="rId1"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33.png"/><Relationship Id="rId1" Type="http://schemas.openxmlformats.org/officeDocument/2006/relationships/image" Target="../media/image32.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image" Target="../media/image34.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5.png"/><Relationship Id="rId1" Type="http://schemas.openxmlformats.org/officeDocument/2006/relationships/image" Target="../media/image4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7.png"/><Relationship Id="rId1"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49.png"/><Relationship Id="rId1" Type="http://schemas.openxmlformats.org/officeDocument/2006/relationships/image" Target="../media/image48.png"/></Relationships>
</file>

<file path=ppt/slides/_rels/slide21.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57.png"/><Relationship Id="rId7" Type="http://schemas.openxmlformats.org/officeDocument/2006/relationships/image" Target="../media/image56.png"/><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 Id="rId3" Type="http://schemas.openxmlformats.org/officeDocument/2006/relationships/image" Target="../media/image52.png"/><Relationship Id="rId2" Type="http://schemas.openxmlformats.org/officeDocument/2006/relationships/image" Target="../media/image51.png"/><Relationship Id="rId11" Type="http://schemas.openxmlformats.org/officeDocument/2006/relationships/slideLayout" Target="../slideLayouts/slideLayout16.xml"/><Relationship Id="rId10" Type="http://schemas.openxmlformats.org/officeDocument/2006/relationships/image" Target="../media/image59.png"/><Relationship Id="rId1"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1.png"/><Relationship Id="rId1" Type="http://schemas.openxmlformats.org/officeDocument/2006/relationships/image" Target="../media/image60.pn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66.png"/><Relationship Id="rId1"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7.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5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68.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59.pn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image" Target="../media/image6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80.png"/><Relationship Id="rId1" Type="http://schemas.openxmlformats.org/officeDocument/2006/relationships/image" Target="../media/image79.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81.pn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image" Target="../media/image82.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6.xml"/><Relationship Id="rId4" Type="http://schemas.openxmlformats.org/officeDocument/2006/relationships/image" Target="../media/image88.png"/><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image" Target="../media/image85.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2.xml"/><Relationship Id="rId5" Type="http://schemas.openxmlformats.org/officeDocument/2006/relationships/slideLayout" Target="../slideLayouts/slideLayout16.xml"/><Relationship Id="rId4" Type="http://schemas.openxmlformats.org/officeDocument/2006/relationships/image" Target="../media/image32.png"/><Relationship Id="rId3" Type="http://schemas.openxmlformats.org/officeDocument/2006/relationships/image" Target="../media/image90.png"/><Relationship Id="rId2" Type="http://schemas.openxmlformats.org/officeDocument/2006/relationships/image" Target="../media/image86.png"/><Relationship Id="rId1" Type="http://schemas.openxmlformats.org/officeDocument/2006/relationships/image" Target="../media/image89.pn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16.xml"/><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86.png"/><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image" Target="../media/image8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7.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14.png"/><Relationship Id="rId2" Type="http://schemas.openxmlformats.org/officeDocument/2006/relationships/image" Target="../media/image92.png"/><Relationship Id="rId1" Type="http://schemas.openxmlformats.org/officeDocument/2006/relationships/image" Target="../media/image91.png"/></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32.png"/><Relationship Id="rId3" Type="http://schemas.openxmlformats.org/officeDocument/2006/relationships/image" Target="../media/image94.png"/><Relationship Id="rId2" Type="http://schemas.openxmlformats.org/officeDocument/2006/relationships/image" Target="../media/image86.png"/><Relationship Id="rId1" Type="http://schemas.openxmlformats.org/officeDocument/2006/relationships/image" Target="../media/image93.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93.png"/><Relationship Id="rId1" Type="http://schemas.openxmlformats.org/officeDocument/2006/relationships/image" Target="../media/image91.png"/></Relationships>
</file>

<file path=ppt/slides/_rels/slide4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8.png"/><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9.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16.xml"/><Relationship Id="rId3" Type="http://schemas.openxmlformats.org/officeDocument/2006/relationships/image" Target="../media/image96.png"/><Relationship Id="rId2" Type="http://schemas.openxmlformats.org/officeDocument/2006/relationships/image" Target="../media/image49.png"/><Relationship Id="rId1" Type="http://schemas.openxmlformats.org/officeDocument/2006/relationships/image" Target="../media/image95.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6.xml"/><Relationship Id="rId2" Type="http://schemas.openxmlformats.org/officeDocument/2006/relationships/image" Target="../media/image47.png"/><Relationship Id="rId1" Type="http://schemas.openxmlformats.org/officeDocument/2006/relationships/image" Target="../media/image97.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6.xml"/><Relationship Id="rId5" Type="http://schemas.openxmlformats.org/officeDocument/2006/relationships/image" Target="../media/image24.png"/><Relationship Id="rId4" Type="http://schemas.openxmlformats.org/officeDocument/2006/relationships/image" Target="../media/image23.svg"/><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image" Target="../media/image19.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96.png"/><Relationship Id="rId1" Type="http://schemas.openxmlformats.org/officeDocument/2006/relationships/image" Target="../media/image95.png"/></Relationships>
</file>

<file path=ppt/slides/_rels/slide51.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8.png"/><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6.xml"/><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image" Target="../media/image98.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6.xml"/><Relationship Id="rId3" Type="http://schemas.openxmlformats.org/officeDocument/2006/relationships/image" Target="../media/image49.png"/><Relationship Id="rId2" Type="http://schemas.openxmlformats.org/officeDocument/2006/relationships/image" Target="../media/image102.png"/><Relationship Id="rId1" Type="http://schemas.openxmlformats.org/officeDocument/2006/relationships/image" Target="../media/image10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01.png"/></Relationships>
</file>

<file path=ppt/slides/_rels/slide56.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8.png"/><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tags" Target="../tags/tag17.xml"/><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3.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103.png"/><Relationship Id="rId3" Type="http://schemas.openxmlformats.org/officeDocument/2006/relationships/tags" Target="../tags/tag21.xml"/><Relationship Id="rId2" Type="http://schemas.openxmlformats.org/officeDocument/2006/relationships/image" Target="../media/image32.png"/><Relationship Id="rId1" Type="http://schemas.openxmlformats.org/officeDocument/2006/relationships/tags" Target="../tags/tag20.xml"/></Relationships>
</file>

<file path=ppt/slides/_rels/slide59.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105.png"/><Relationship Id="rId3" Type="http://schemas.openxmlformats.org/officeDocument/2006/relationships/tags" Target="../tags/tag23.xml"/><Relationship Id="rId2" Type="http://schemas.openxmlformats.org/officeDocument/2006/relationships/image" Target="../media/image104.png"/><Relationship Id="rId1" Type="http://schemas.openxmlformats.org/officeDocument/2006/relationships/tags" Target="../tags/tag22.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6.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06.png"/><Relationship Id="rId1" Type="http://schemas.openxmlformats.org/officeDocument/2006/relationships/tags" Target="../tags/tag24.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07.png"/><Relationship Id="rId1" Type="http://schemas.openxmlformats.org/officeDocument/2006/relationships/tags" Target="../tags/tag25.xml"/></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16.xml"/><Relationship Id="rId4" Type="http://schemas.openxmlformats.org/officeDocument/2006/relationships/image" Target="../media/image109.png"/><Relationship Id="rId3" Type="http://schemas.openxmlformats.org/officeDocument/2006/relationships/tags" Target="../tags/tag27.xml"/><Relationship Id="rId2" Type="http://schemas.openxmlformats.org/officeDocument/2006/relationships/image" Target="../media/image108.png"/><Relationship Id="rId1" Type="http://schemas.openxmlformats.org/officeDocument/2006/relationships/tags" Target="../tags/tag26.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image" Target="../media/image110.png"/><Relationship Id="rId1" Type="http://schemas.openxmlformats.org/officeDocument/2006/relationships/tags" Target="../tags/tag2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image" Target="../media/image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en-US" altLang="zh-CN" sz="1600" dirty="0">
                <a:solidFill>
                  <a:srgbClr val="FF0000"/>
                </a:solidFill>
                <a:sym typeface="+mn-ea"/>
              </a:rPr>
              <a:t>数据库介绍</a:t>
            </a:r>
            <a:endParaRPr kumimoji="1" lang="en-US" altLang="zh-CN" sz="1600" dirty="0"/>
          </a:p>
          <a:p>
            <a:pPr algn="l"/>
            <a:r>
              <a:rPr kumimoji="1" lang="zh-CN" altLang="en-US" sz="1600" dirty="0">
                <a:sym typeface="+mn-ea"/>
              </a:rPr>
              <a:t>MySQL的安装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zh-CN" sz="1600" dirty="0"/>
          </a:p>
        </p:txBody>
      </p:sp>
      <p:pic>
        <p:nvPicPr>
          <p:cNvPr id="4" name="图片 3" descr="303b32313537333932333bbcfdcdb7"/>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609465" y="1680210"/>
            <a:ext cx="410210" cy="4102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掌握在</a:t>
            </a:r>
            <a:r>
              <a:rPr lang="en-US" altLang="zh-CN">
                <a:solidFill>
                  <a:srgbClr val="FF0000"/>
                </a:solidFill>
              </a:rPr>
              <a:t>Windows</a:t>
            </a:r>
            <a:r>
              <a:rPr lang="zh-CN" altLang="en-US">
                <a:solidFill>
                  <a:srgbClr val="FF0000"/>
                </a:solidFill>
              </a:rPr>
              <a:t>系统中安装</a:t>
            </a:r>
            <a:r>
              <a:rPr lang="en-US" altLang="zh-CN">
                <a:solidFill>
                  <a:srgbClr val="FF0000"/>
                </a:solidFill>
              </a:rPr>
              <a:t>MySQL</a:t>
            </a:r>
            <a:r>
              <a:rPr lang="zh-CN" altLang="en-US">
                <a:solidFill>
                  <a:srgbClr val="FF0000"/>
                </a:solidFill>
              </a:rPr>
              <a:t>数据库</a:t>
            </a:r>
            <a:endParaRPr lang="zh-CN" altLang="en-US">
              <a:solidFill>
                <a:srgbClr val="FF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kumimoji="1" lang="en-US" altLang="zh-CN">
                <a:sym typeface="+mn-ea"/>
              </a:rPr>
              <a:t>MySQL</a:t>
            </a:r>
            <a:r>
              <a:rPr kumimoji="1">
                <a:sym typeface="+mn-ea"/>
              </a:rPr>
              <a:t>的介绍</a:t>
            </a:r>
            <a:endParaRPr lang="zh-CN" altLang="en-US"/>
          </a:p>
        </p:txBody>
      </p:sp>
      <p:sp>
        <p:nvSpPr>
          <p:cNvPr id="3" name="文本占位符 2"/>
          <p:cNvSpPr>
            <a:spLocks noGrp="1"/>
          </p:cNvSpPr>
          <p:nvPr>
            <p:ph type="body" sz="quarter" idx="11"/>
          </p:nvPr>
        </p:nvSpPr>
        <p:spPr/>
        <p:txBody>
          <a:bodyPr/>
          <a:p>
            <a:pPr marL="285750" indent="-285750">
              <a:buFont typeface="Arial" panose="020B0604020202020204" pitchFamily="34" charset="0"/>
              <a:buChar char="•"/>
            </a:pPr>
            <a:r>
              <a:rPr lang="en-US" altLang="zh-CN">
                <a:sym typeface="+mn-ea"/>
              </a:rPr>
              <a:t>MySQL</a:t>
            </a:r>
            <a:r>
              <a:rPr lang="zh-CN" altLang="zh-CN">
                <a:sym typeface="+mn-ea"/>
              </a:rPr>
              <a:t>数据库管理系统由瑞典的</a:t>
            </a:r>
            <a:r>
              <a:rPr lang="en-US" altLang="zh-CN">
                <a:sym typeface="+mn-ea"/>
              </a:rPr>
              <a:t>DataKonsultAB</a:t>
            </a:r>
            <a:r>
              <a:rPr lang="zh-CN" altLang="zh-CN">
                <a:sym typeface="+mn-ea"/>
              </a:rPr>
              <a:t>公司研发，该公司被</a:t>
            </a:r>
            <a:r>
              <a:rPr lang="en-US" altLang="zh-CN">
                <a:sym typeface="+mn-ea"/>
              </a:rPr>
              <a:t>Sun</a:t>
            </a:r>
            <a:r>
              <a:rPr lang="zh-CN" altLang="zh-CN">
                <a:sym typeface="+mn-ea"/>
              </a:rPr>
              <a:t>公司收购，现在</a:t>
            </a:r>
            <a:r>
              <a:rPr lang="en-US" altLang="zh-CN">
                <a:sym typeface="+mn-ea"/>
              </a:rPr>
              <a:t>Sun</a:t>
            </a:r>
            <a:r>
              <a:rPr lang="zh-CN" altLang="zh-CN">
                <a:sym typeface="+mn-ea"/>
              </a:rPr>
              <a:t>公司又被</a:t>
            </a:r>
            <a:r>
              <a:rPr lang="en-US" altLang="zh-CN">
                <a:sym typeface="+mn-ea"/>
              </a:rPr>
              <a:t>Oracle</a:t>
            </a:r>
            <a:r>
              <a:rPr lang="zh-CN" altLang="zh-CN">
                <a:sym typeface="+mn-ea"/>
              </a:rPr>
              <a:t>公司收购，因此</a:t>
            </a:r>
            <a:r>
              <a:rPr lang="en-US" altLang="zh-CN">
                <a:sym typeface="+mn-ea"/>
              </a:rPr>
              <a:t>MySQL</a:t>
            </a:r>
            <a:r>
              <a:rPr lang="zh-CN" altLang="zh-CN">
                <a:sym typeface="+mn-ea"/>
              </a:rPr>
              <a:t>目前属于</a:t>
            </a:r>
            <a:r>
              <a:rPr lang="en-US" altLang="zh-CN">
                <a:sym typeface="+mn-ea"/>
              </a:rPr>
              <a:t> Oracle </a:t>
            </a:r>
            <a:r>
              <a:rPr lang="zh-CN" altLang="zh-CN">
                <a:sym typeface="+mn-ea"/>
              </a:rPr>
              <a:t>旗下产品。</a:t>
            </a:r>
            <a:endParaRPr lang="en-US" altLang="zh-CN"/>
          </a:p>
          <a:p>
            <a:pPr marL="285750" indent="-285750">
              <a:buFont typeface="Arial" panose="020B0604020202020204" pitchFamily="34" charset="0"/>
              <a:buChar char="•"/>
            </a:pPr>
            <a:endParaRPr lang="en-US" altLang="zh-CN">
              <a:sym typeface="+mn-ea"/>
            </a:endParaRPr>
          </a:p>
          <a:p>
            <a:pPr marL="285750" indent="-285750">
              <a:buFont typeface="Arial" panose="020B0604020202020204" pitchFamily="34" charset="0"/>
              <a:buChar char="•"/>
            </a:pPr>
            <a:r>
              <a:rPr lang="en-US" altLang="zh-CN">
                <a:sym typeface="+mn-ea"/>
              </a:rPr>
              <a:t>MySQL </a:t>
            </a:r>
            <a:r>
              <a:rPr lang="zh-CN" altLang="en-US">
                <a:sym typeface="+mn-ea"/>
              </a:rPr>
              <a:t>软件采用了双授权政策，分为社区版和商业版，由于其体积小、速度快、总体拥有成本低，一般开发都选择 </a:t>
            </a:r>
            <a:r>
              <a:rPr lang="en-US" altLang="zh-CN">
                <a:sym typeface="+mn-ea"/>
              </a:rPr>
              <a:t>MySQL </a:t>
            </a:r>
            <a:r>
              <a:rPr lang="zh-CN" altLang="en-US">
                <a:sym typeface="+mn-ea"/>
              </a:rPr>
              <a:t>作为数据库。</a:t>
            </a:r>
            <a:endParaRPr lang="zh-CN" altLang="en-US">
              <a:sym typeface="+mn-ea"/>
            </a:endParaRPr>
          </a:p>
          <a:p>
            <a:pPr>
              <a:buFont typeface="Arial" panose="020B0604020202020204" pitchFamily="34" charset="0"/>
            </a:pPr>
            <a:endParaRPr lang="en-US" altLang="zh-CN"/>
          </a:p>
          <a:p>
            <a:pPr>
              <a:buFont typeface="Arial" panose="020B0604020202020204" pitchFamily="34" charset="0"/>
            </a:pPr>
            <a:endParaRPr lang="en-US" altLang="zh-CN"/>
          </a:p>
          <a:p>
            <a:pPr>
              <a:buFont typeface="Arial" panose="020B0604020202020204" pitchFamily="34" charset="0"/>
            </a:pPr>
            <a:r>
              <a:rPr lang="zh-CN" altLang="en-US"/>
              <a:t>简单来说，</a:t>
            </a:r>
            <a:r>
              <a:rPr lang="en-US" altLang="zh-CN"/>
              <a:t>MySQL</a:t>
            </a:r>
            <a:r>
              <a:rPr lang="zh-CN" altLang="en-US"/>
              <a:t>是一个中小型的数据库，简单易用性能不错，在企业中频繁出现。</a:t>
            </a:r>
            <a:endParaRPr lang="zh-CN" altLang="en-US"/>
          </a:p>
          <a:p>
            <a:pPr>
              <a:buFont typeface="Arial" panose="020B0604020202020204" pitchFamily="34" charset="0"/>
            </a:pPr>
            <a:r>
              <a:rPr lang="zh-CN" altLang="en-US"/>
              <a:t>大多数开发人员都会和</a:t>
            </a:r>
            <a:r>
              <a:rPr lang="en-US" altLang="zh-CN"/>
              <a:t>MySQL</a:t>
            </a:r>
            <a:r>
              <a:rPr lang="zh-CN" altLang="en-US"/>
              <a:t>打交道，可以说是开发人员必须会使用的一款数据库软件。</a:t>
            </a:r>
            <a:endParaRPr lang="en-US" altLang="zh-CN"/>
          </a:p>
          <a:p>
            <a:pPr marL="0" indent="0">
              <a:buNone/>
            </a:pPr>
            <a:endParaRPr kumimoji="1" lang="zh-CN" altLang="en-US" dirty="0"/>
          </a:p>
          <a:p>
            <a:endParaRPr lang="zh-CN" altLang="en-US"/>
          </a:p>
        </p:txBody>
      </p:sp>
      <p:pic>
        <p:nvPicPr>
          <p:cNvPr id="4" name="图片 3" descr="01 (99)"/>
          <p:cNvPicPr>
            <a:picLocks noChangeAspect="1"/>
          </p:cNvPicPr>
          <p:nvPr/>
        </p:nvPicPr>
        <p:blipFill>
          <a:blip r:embed="rId1"/>
          <a:stretch>
            <a:fillRect/>
          </a:stretch>
        </p:blipFill>
        <p:spPr>
          <a:xfrm>
            <a:off x="10338435" y="4801235"/>
            <a:ext cx="2106295" cy="21062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kumimoji="1" lang="en-US" altLang="zh-CN">
                <a:sym typeface="+mn-ea"/>
              </a:rPr>
              <a:t>MySQL</a:t>
            </a:r>
            <a:r>
              <a:rPr kumimoji="1">
                <a:sym typeface="+mn-ea"/>
              </a:rPr>
              <a:t>的版本</a:t>
            </a:r>
            <a:endParaRPr lang="zh-CN" altLang="en-US"/>
          </a:p>
        </p:txBody>
      </p:sp>
      <p:pic>
        <p:nvPicPr>
          <p:cNvPr id="4" name="图片 3" descr="01 (99)"/>
          <p:cNvPicPr>
            <a:picLocks noChangeAspect="1"/>
          </p:cNvPicPr>
          <p:nvPr/>
        </p:nvPicPr>
        <p:blipFill>
          <a:blip r:embed="rId1"/>
          <a:stretch>
            <a:fillRect/>
          </a:stretch>
        </p:blipFill>
        <p:spPr>
          <a:xfrm>
            <a:off x="10338435" y="4801235"/>
            <a:ext cx="2106295" cy="2106295"/>
          </a:xfrm>
          <a:prstGeom prst="rect">
            <a:avLst/>
          </a:prstGeom>
        </p:spPr>
      </p:pic>
      <p:sp>
        <p:nvSpPr>
          <p:cNvPr id="6" name="文本占位符 1"/>
          <p:cNvSpPr>
            <a:spLocks noGrp="1"/>
          </p:cNvSpPr>
          <p:nvPr/>
        </p:nvSpPr>
        <p:spPr>
          <a:xfrm>
            <a:off x="710880" y="1457271"/>
            <a:ext cx="10845579" cy="476439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lgn="l">
              <a:buNone/>
            </a:pPr>
            <a:r>
              <a:rPr lang="zh-CN" altLang="en-US">
                <a:latin typeface="阿里巴巴普惠体" panose="00020600040101010101" charset="-122"/>
                <a:ea typeface="阿里巴巴普惠体" panose="00020600040101010101" charset="-122"/>
                <a:cs typeface="阿里巴巴普惠体" panose="00020600040101010101" charset="-122"/>
              </a:rPr>
              <a:t>针对不同的用户，</a:t>
            </a:r>
            <a:r>
              <a:rPr lang="en-US" altLang="zh-CN">
                <a:latin typeface="阿里巴巴普惠体" panose="00020600040101010101" charset="-122"/>
                <a:ea typeface="阿里巴巴普惠体" panose="00020600040101010101" charset="-122"/>
                <a:cs typeface="阿里巴巴普惠体" panose="00020600040101010101" charset="-122"/>
              </a:rPr>
              <a:t>MySQL</a:t>
            </a:r>
            <a:r>
              <a:rPr lang="zh-CN" altLang="en-US">
                <a:latin typeface="阿里巴巴普惠体" panose="00020600040101010101" charset="-122"/>
                <a:ea typeface="阿里巴巴普惠体" panose="00020600040101010101" charset="-122"/>
                <a:cs typeface="阿里巴巴普惠体" panose="00020600040101010101" charset="-122"/>
              </a:rPr>
              <a:t>分为两种不同的版本：</a:t>
            </a:r>
            <a:endParaRPr lang="zh-CN" altLang="en-US">
              <a:latin typeface="阿里巴巴普惠体" panose="00020600040101010101" charset="-122"/>
              <a:ea typeface="阿里巴巴普惠体" panose="00020600040101010101" charset="-122"/>
              <a:cs typeface="阿里巴巴普惠体" panose="00020600040101010101" charset="-122"/>
            </a:endParaRPr>
          </a:p>
          <a:p>
            <a:pPr marL="0" indent="0" algn="l">
              <a:buNone/>
            </a:pPr>
            <a:r>
              <a:rPr lang="zh-CN" altLang="en-US">
                <a:latin typeface="阿里巴巴普惠体" panose="00020600040101010101" charset="-122"/>
                <a:ea typeface="阿里巴巴普惠体" panose="00020600040101010101" charset="-122"/>
                <a:cs typeface="阿里巴巴普惠体" panose="00020600040101010101" charset="-122"/>
              </a:rPr>
              <a:t>免费：</a:t>
            </a:r>
            <a:endParaRPr lang="en-US" altLang="zh-CN">
              <a:latin typeface="阿里巴巴普惠体" panose="00020600040101010101" charset="-122"/>
              <a:ea typeface="阿里巴巴普惠体" panose="00020600040101010101" charset="-122"/>
              <a:cs typeface="阿里巴巴普惠体" panose="00020600040101010101" charset="-122"/>
            </a:endParaRPr>
          </a:p>
          <a:p>
            <a:pPr algn="l">
              <a:buFont typeface="Wingdings" panose="05000000000000000000" pitchFamily="2" charset="2"/>
              <a:buChar char="u"/>
            </a:pPr>
            <a:r>
              <a:rPr lang="en-US" altLang="zh-CN" b="1">
                <a:solidFill>
                  <a:srgbClr val="FF0000"/>
                </a:solidFill>
                <a:latin typeface="阿里巴巴普惠体" panose="00020600040101010101" charset="-122"/>
                <a:ea typeface="阿里巴巴普惠体" panose="00020600040101010101" charset="-122"/>
                <a:cs typeface="阿里巴巴普惠体" panose="00020600040101010101" charset="-122"/>
              </a:rPr>
              <a:t>MySQL Community Server</a:t>
            </a:r>
            <a:endParaRPr lang="en-US" altLang="zh-CN" b="1">
              <a:solidFill>
                <a:srgbClr val="FF0000"/>
              </a:solidFill>
              <a:latin typeface="阿里巴巴普惠体" panose="00020600040101010101" charset="-122"/>
              <a:ea typeface="阿里巴巴普惠体" panose="00020600040101010101" charset="-122"/>
              <a:cs typeface="阿里巴巴普惠体" panose="00020600040101010101" charset="-122"/>
            </a:endParaRPr>
          </a:p>
          <a:p>
            <a:pPr marL="0" indent="0" algn="l">
              <a:buNone/>
            </a:pPr>
            <a:r>
              <a:rPr lang="zh-CN" altLang="en-US" b="0" i="0">
                <a:solidFill>
                  <a:srgbClr val="17233F"/>
                </a:solidFill>
                <a:effectLst/>
                <a:latin typeface="阿里巴巴普惠体" panose="00020600040101010101" charset="-122"/>
                <a:ea typeface="阿里巴巴普惠体" panose="00020600040101010101" charset="-122"/>
                <a:cs typeface="阿里巴巴普惠体" panose="00020600040101010101" charset="-122"/>
              </a:rPr>
              <a:t>    社区版本，免费，但是</a:t>
            </a:r>
            <a:r>
              <a:rPr lang="en-US" altLang="zh-CN" b="0" i="0">
                <a:solidFill>
                  <a:srgbClr val="17233F"/>
                </a:solidFill>
                <a:effectLst/>
                <a:latin typeface="阿里巴巴普惠体" panose="00020600040101010101" charset="-122"/>
                <a:ea typeface="阿里巴巴普惠体" panose="00020600040101010101" charset="-122"/>
                <a:cs typeface="阿里巴巴普惠体" panose="00020600040101010101" charset="-122"/>
              </a:rPr>
              <a:t>Mysql</a:t>
            </a:r>
            <a:r>
              <a:rPr lang="zh-CN" altLang="en-US" b="0" i="0">
                <a:solidFill>
                  <a:srgbClr val="17233F"/>
                </a:solidFill>
                <a:effectLst/>
                <a:latin typeface="阿里巴巴普惠体" panose="00020600040101010101" charset="-122"/>
                <a:ea typeface="阿里巴巴普惠体" panose="00020600040101010101" charset="-122"/>
                <a:cs typeface="阿里巴巴普惠体" panose="00020600040101010101" charset="-122"/>
              </a:rPr>
              <a:t>不提供官方技术支持。</a:t>
            </a:r>
            <a:endParaRPr lang="zh-CN" altLang="en-US" b="0" i="0">
              <a:solidFill>
                <a:srgbClr val="17233F"/>
              </a:solidFill>
              <a:effectLst/>
              <a:latin typeface="阿里巴巴普惠体" panose="00020600040101010101" charset="-122"/>
              <a:ea typeface="阿里巴巴普惠体" panose="00020600040101010101" charset="-122"/>
              <a:cs typeface="阿里巴巴普惠体" panose="00020600040101010101" charset="-122"/>
            </a:endParaRPr>
          </a:p>
          <a:p>
            <a:pPr>
              <a:buFont typeface="Wingdings" panose="05000000000000000000" pitchFamily="2" charset="2"/>
              <a:buChar char="u"/>
            </a:pPr>
            <a:r>
              <a:rPr b="1">
                <a:solidFill>
                  <a:srgbClr val="FF0000"/>
                </a:solidFill>
                <a:latin typeface="阿里巴巴普惠体" panose="00020600040101010101" charset="-122"/>
                <a:ea typeface="阿里巴巴普惠体" panose="00020600040101010101" charset="-122"/>
                <a:cs typeface="阿里巴巴普惠体" panose="00020600040101010101" charset="-122"/>
                <a:sym typeface="+mn-ea"/>
              </a:rPr>
              <a:t>MySQL Cluster </a:t>
            </a:r>
            <a:endParaRPr lang="en-US" altLang="zh-CN" b="1" dirty="0">
              <a:solidFill>
                <a:srgbClr val="FF0000"/>
              </a:solidFill>
              <a:latin typeface="阿里巴巴普惠体" panose="00020600040101010101" charset="-122"/>
              <a:ea typeface="阿里巴巴普惠体" panose="00020600040101010101" charset="-122"/>
              <a:cs typeface="阿里巴巴普惠体" panose="00020600040101010101" charset="-122"/>
            </a:endParaRPr>
          </a:p>
          <a:p>
            <a:pPr marL="0" indent="0">
              <a:buNone/>
            </a:pPr>
            <a:r>
              <a:rPr lang="zh-CN" altLang="en-US">
                <a:solidFill>
                  <a:srgbClr val="17233F"/>
                </a:solidFill>
                <a:latin typeface="阿里巴巴普惠体" panose="00020600040101010101" charset="-122"/>
                <a:ea typeface="阿里巴巴普惠体" panose="00020600040101010101" charset="-122"/>
                <a:cs typeface="阿里巴巴普惠体" panose="00020600040101010101" charset="-122"/>
                <a:sym typeface="+mn-ea"/>
              </a:rPr>
              <a:t>    集群版，开源免费，可将几个</a:t>
            </a:r>
            <a:r>
              <a:rPr>
                <a:solidFill>
                  <a:srgbClr val="17233F"/>
                </a:solidFill>
                <a:latin typeface="阿里巴巴普惠体" panose="00020600040101010101" charset="-122"/>
                <a:ea typeface="阿里巴巴普惠体" panose="00020600040101010101" charset="-122"/>
                <a:cs typeface="阿里巴巴普惠体" panose="00020600040101010101" charset="-122"/>
                <a:sym typeface="+mn-ea"/>
              </a:rPr>
              <a:t>MySQL Server</a:t>
            </a:r>
            <a:r>
              <a:rPr lang="zh-CN" altLang="en-US">
                <a:solidFill>
                  <a:srgbClr val="17233F"/>
                </a:solidFill>
                <a:latin typeface="阿里巴巴普惠体" panose="00020600040101010101" charset="-122"/>
                <a:ea typeface="阿里巴巴普惠体" panose="00020600040101010101" charset="-122"/>
                <a:cs typeface="阿里巴巴普惠体" panose="00020600040101010101" charset="-122"/>
                <a:sym typeface="+mn-ea"/>
              </a:rPr>
              <a:t>封装成一个</a:t>
            </a:r>
            <a:r>
              <a:rPr>
                <a:solidFill>
                  <a:srgbClr val="17233F"/>
                </a:solidFill>
                <a:latin typeface="阿里巴巴普惠体" panose="00020600040101010101" charset="-122"/>
                <a:ea typeface="阿里巴巴普惠体" panose="00020600040101010101" charset="-122"/>
                <a:cs typeface="阿里巴巴普惠体" panose="00020600040101010101" charset="-122"/>
                <a:sym typeface="+mn-ea"/>
              </a:rPr>
              <a:t>Server</a:t>
            </a:r>
            <a:r>
              <a:rPr lang="zh-CN" altLang="en-US">
                <a:solidFill>
                  <a:srgbClr val="17233F"/>
                </a:solidFill>
                <a:latin typeface="阿里巴巴普惠体" panose="00020600040101010101" charset="-122"/>
                <a:ea typeface="阿里巴巴普惠体" panose="00020600040101010101" charset="-122"/>
                <a:cs typeface="阿里巴巴普惠体" panose="00020600040101010101" charset="-122"/>
                <a:sym typeface="+mn-ea"/>
              </a:rPr>
              <a:t>。</a:t>
            </a:r>
            <a:endParaRPr lang="en-US" altLang="zh-CN" dirty="0">
              <a:solidFill>
                <a:srgbClr val="17233F"/>
              </a:solidFill>
              <a:latin typeface="阿里巴巴普惠体" panose="00020600040101010101" charset="-122"/>
              <a:ea typeface="阿里巴巴普惠体" panose="00020600040101010101" charset="-122"/>
              <a:cs typeface="阿里巴巴普惠体" panose="00020600040101010101" charset="-122"/>
            </a:endParaRPr>
          </a:p>
          <a:p>
            <a:pPr marL="0" indent="0" algn="l">
              <a:buNone/>
            </a:pPr>
            <a:r>
              <a:rPr lang="zh-CN" altLang="en-US" b="0" i="0">
                <a:solidFill>
                  <a:srgbClr val="17233F"/>
                </a:solidFill>
                <a:effectLst/>
                <a:latin typeface="阿里巴巴普惠体" panose="00020600040101010101" charset="-122"/>
                <a:ea typeface="阿里巴巴普惠体" panose="00020600040101010101" charset="-122"/>
                <a:cs typeface="阿里巴巴普惠体" panose="00020600040101010101" charset="-122"/>
              </a:rPr>
              <a:t>收费：</a:t>
            </a:r>
            <a:endParaRPr lang="en-US" altLang="zh-CN">
              <a:latin typeface="阿里巴巴普惠体" panose="00020600040101010101" charset="-122"/>
              <a:ea typeface="阿里巴巴普惠体" panose="00020600040101010101" charset="-122"/>
              <a:cs typeface="阿里巴巴普惠体" panose="00020600040101010101" charset="-122"/>
            </a:endParaRPr>
          </a:p>
          <a:p>
            <a:pPr>
              <a:buFont typeface="Wingdings" panose="05000000000000000000" pitchFamily="2" charset="2"/>
              <a:buChar char="u"/>
            </a:pPr>
            <a:r>
              <a:rPr lang="en-US" altLang="zh-CN" b="1">
                <a:solidFill>
                  <a:srgbClr val="FF0000"/>
                </a:solidFill>
                <a:latin typeface="阿里巴巴普惠体" panose="00020600040101010101" charset="-122"/>
                <a:ea typeface="阿里巴巴普惠体" panose="00020600040101010101" charset="-122"/>
                <a:cs typeface="阿里巴巴普惠体" panose="00020600040101010101" charset="-122"/>
              </a:rPr>
              <a:t>MySQL Enterprise </a:t>
            </a:r>
            <a:r>
              <a:rPr lang="en-US" altLang="zh-CN" b="1" dirty="0">
                <a:solidFill>
                  <a:srgbClr val="FF0000"/>
                </a:solidFill>
                <a:latin typeface="阿里巴巴普惠体" panose="00020600040101010101" charset="-122"/>
                <a:ea typeface="阿里巴巴普惠体" panose="00020600040101010101" charset="-122"/>
                <a:cs typeface="阿里巴巴普惠体" panose="00020600040101010101" charset="-122"/>
              </a:rPr>
              <a:t>Edition</a:t>
            </a:r>
            <a:endParaRPr lang="en-US" altLang="zh-CN" b="1" dirty="0">
              <a:solidFill>
                <a:srgbClr val="FF0000"/>
              </a:solidFill>
              <a:latin typeface="阿里巴巴普惠体" panose="00020600040101010101" charset="-122"/>
              <a:ea typeface="阿里巴巴普惠体" panose="00020600040101010101" charset="-122"/>
              <a:cs typeface="阿里巴巴普惠体" panose="00020600040101010101" charset="-122"/>
            </a:endParaRPr>
          </a:p>
          <a:p>
            <a:pPr marL="0" indent="0">
              <a:buNone/>
            </a:pPr>
            <a:r>
              <a:rPr lang="en-US" altLang="zh-CN">
                <a:latin typeface="阿里巴巴普惠体" panose="00020600040101010101" charset="-122"/>
                <a:ea typeface="阿里巴巴普惠体" panose="00020600040101010101" charset="-122"/>
                <a:cs typeface="阿里巴巴普惠体" panose="00020600040101010101" charset="-122"/>
              </a:rPr>
              <a:t>   </a:t>
            </a:r>
            <a:r>
              <a:rPr lang="zh-CN" altLang="en-US" dirty="0">
                <a:latin typeface="阿里巴巴普惠体" panose="00020600040101010101" charset="-122"/>
                <a:ea typeface="阿里巴巴普惠体" panose="00020600040101010101" charset="-122"/>
                <a:cs typeface="阿里巴巴普惠体" panose="00020600040101010101" charset="-122"/>
              </a:rPr>
              <a:t>商业版，</a:t>
            </a:r>
            <a:r>
              <a:rPr lang="zh-CN" altLang="en-US" b="0" i="0" dirty="0">
                <a:solidFill>
                  <a:srgbClr val="17233F"/>
                </a:solidFill>
                <a:effectLst/>
                <a:latin typeface="阿里巴巴普惠体" panose="00020600040101010101" charset="-122"/>
                <a:ea typeface="阿里巴巴普惠体" panose="00020600040101010101" charset="-122"/>
                <a:cs typeface="阿里巴巴普惠体" panose="00020600040101010101" charset="-122"/>
              </a:rPr>
              <a:t>该版本是收费版本，可以试用</a:t>
            </a:r>
            <a:r>
              <a:rPr lang="en-US" altLang="zh-CN" b="0" i="0" dirty="0">
                <a:solidFill>
                  <a:srgbClr val="17233F"/>
                </a:solidFill>
                <a:effectLst/>
                <a:latin typeface="阿里巴巴普惠体" panose="00020600040101010101" charset="-122"/>
                <a:ea typeface="阿里巴巴普惠体" panose="00020600040101010101" charset="-122"/>
                <a:cs typeface="阿里巴巴普惠体" panose="00020600040101010101" charset="-122"/>
              </a:rPr>
              <a:t>30</a:t>
            </a:r>
            <a:r>
              <a:rPr lang="zh-CN" altLang="en-US" b="0" i="0" dirty="0">
                <a:solidFill>
                  <a:srgbClr val="17233F"/>
                </a:solidFill>
                <a:effectLst/>
                <a:latin typeface="阿里巴巴普惠体" panose="00020600040101010101" charset="-122"/>
                <a:ea typeface="阿里巴巴普惠体" panose="00020600040101010101" charset="-122"/>
                <a:cs typeface="阿里巴巴普惠体" panose="00020600040101010101" charset="-122"/>
              </a:rPr>
              <a:t>天，官方提供技术支持</a:t>
            </a:r>
            <a:endParaRPr lang="en-US" altLang="zh-CN" b="0" i="0" dirty="0">
              <a:solidFill>
                <a:srgbClr val="17233F"/>
              </a:solidFill>
              <a:effectLst/>
              <a:latin typeface="阿里巴巴普惠体" panose="00020600040101010101" charset="-122"/>
              <a:ea typeface="阿里巴巴普惠体" panose="00020600040101010101" charset="-122"/>
              <a:cs typeface="阿里巴巴普惠体" panose="00020600040101010101" charset="-122"/>
            </a:endParaRPr>
          </a:p>
          <a:p>
            <a:pPr>
              <a:buFont typeface="Wingdings" panose="05000000000000000000" pitchFamily="2" charset="2"/>
              <a:buChar char="u"/>
            </a:pPr>
            <a:r>
              <a:rPr lang="en-US" altLang="zh-CN" b="1" dirty="0">
                <a:solidFill>
                  <a:srgbClr val="FF0000"/>
                </a:solidFill>
                <a:latin typeface="阿里巴巴普惠体" panose="00020600040101010101" charset="-122"/>
                <a:ea typeface="阿里巴巴普惠体" panose="00020600040101010101" charset="-122"/>
                <a:cs typeface="阿里巴巴普惠体" panose="00020600040101010101" charset="-122"/>
              </a:rPr>
              <a:t>MySQL Cluster CGE </a:t>
            </a:r>
            <a:endParaRPr lang="en-US" altLang="zh-CN" b="1" dirty="0">
              <a:solidFill>
                <a:srgbClr val="FF0000"/>
              </a:solidFill>
              <a:latin typeface="阿里巴巴普惠体" panose="00020600040101010101" charset="-122"/>
              <a:ea typeface="阿里巴巴普惠体" panose="00020600040101010101" charset="-122"/>
              <a:cs typeface="阿里巴巴普惠体" panose="00020600040101010101" charset="-122"/>
            </a:endParaRPr>
          </a:p>
          <a:p>
            <a:pPr marL="0" indent="0">
              <a:buNone/>
            </a:pPr>
            <a:r>
              <a:rPr lang="en-US" altLang="zh-CN" b="1" dirty="0">
                <a:solidFill>
                  <a:schemeClr val="accent1"/>
                </a:solidFill>
                <a:latin typeface="阿里巴巴普惠体" panose="00020600040101010101" charset="-122"/>
                <a:ea typeface="阿里巴巴普惠体" panose="00020600040101010101" charset="-122"/>
                <a:cs typeface="阿里巴巴普惠体" panose="00020600040101010101" charset="-122"/>
              </a:rPr>
              <a:t>     </a:t>
            </a:r>
            <a:r>
              <a:rPr lang="zh-CN" altLang="en-US" dirty="0">
                <a:latin typeface="阿里巴巴普惠体" panose="00020600040101010101" charset="-122"/>
                <a:ea typeface="阿里巴巴普惠体" panose="00020600040101010101" charset="-122"/>
                <a:cs typeface="阿里巴巴普惠体" panose="00020600040101010101" charset="-122"/>
              </a:rPr>
              <a:t>高级集群版，需付费。</a:t>
            </a:r>
            <a:endParaRPr lang="zh-CN" altLang="en-US" dirty="0">
              <a:latin typeface="阿里巴巴普惠体" panose="00020600040101010101" charset="-122"/>
              <a:ea typeface="阿里巴巴普惠体" panose="00020600040101010101" charset="-122"/>
              <a:cs typeface="阿里巴巴普惠体" panose="0002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kumimoji="1" lang="en-US" altLang="zh-CN">
                <a:sym typeface="+mn-ea"/>
              </a:rPr>
              <a:t>MySQL</a:t>
            </a:r>
            <a:r>
              <a:rPr kumimoji="1">
                <a:sym typeface="+mn-ea"/>
              </a:rPr>
              <a:t>安装</a:t>
            </a:r>
            <a:endParaRPr kumimoji="1">
              <a:sym typeface="+mn-ea"/>
            </a:endParaRPr>
          </a:p>
        </p:txBody>
      </p:sp>
      <p:pic>
        <p:nvPicPr>
          <p:cNvPr id="4" name="图片 3" descr="01 (99)"/>
          <p:cNvPicPr>
            <a:picLocks noChangeAspect="1"/>
          </p:cNvPicPr>
          <p:nvPr/>
        </p:nvPicPr>
        <p:blipFill>
          <a:blip r:embed="rId1"/>
          <a:stretch>
            <a:fillRect/>
          </a:stretch>
        </p:blipFill>
        <p:spPr>
          <a:xfrm>
            <a:off x="10338435" y="4801235"/>
            <a:ext cx="2106295" cy="2106295"/>
          </a:xfrm>
          <a:prstGeom prst="rect">
            <a:avLst/>
          </a:prstGeom>
        </p:spPr>
      </p:pic>
      <p:sp>
        <p:nvSpPr>
          <p:cNvPr id="6" name="文本占位符 1"/>
          <p:cNvSpPr>
            <a:spLocks noGrp="1"/>
          </p:cNvSpPr>
          <p:nvPr/>
        </p:nvSpPr>
        <p:spPr>
          <a:xfrm>
            <a:off x="710880" y="1457271"/>
            <a:ext cx="10845579" cy="476439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kumimoji="1" lang="zh-CN" altLang="en-US">
                <a:solidFill>
                  <a:schemeClr val="tx2">
                    <a:lumMod val="60000"/>
                    <a:lumOff val="40000"/>
                  </a:schemeClr>
                </a:solidFill>
                <a:sym typeface="+mn-ea"/>
              </a:rPr>
              <a:t>下载地址：</a:t>
            </a:r>
            <a:r>
              <a:rPr kumimoji="1">
                <a:solidFill>
                  <a:schemeClr val="tx2">
                    <a:lumMod val="60000"/>
                    <a:lumOff val="40000"/>
                  </a:schemeClr>
                </a:solidFill>
                <a:sym typeface="+mn-ea"/>
              </a:rPr>
              <a:t>https://downloads.mysql.com/archives/installer</a:t>
            </a:r>
            <a:endParaRPr kumimoji="1">
              <a:solidFill>
                <a:schemeClr val="tx2">
                  <a:lumMod val="60000"/>
                  <a:lumOff val="40000"/>
                </a:schemeClr>
              </a:solidFill>
              <a:sym typeface="+mn-ea"/>
            </a:endParaRPr>
          </a:p>
          <a:p>
            <a:pPr marL="0" indent="0">
              <a:buNone/>
            </a:pPr>
            <a:endParaRPr lang="zh-CN" altLang="en-US" dirty="0">
              <a:latin typeface="阿里巴巴普惠体" panose="00020600040101010101" charset="-122"/>
              <a:ea typeface="阿里巴巴普惠体" panose="00020600040101010101" charset="-122"/>
              <a:cs typeface="阿里巴巴普惠体" panose="00020600040101010101" charset="-122"/>
            </a:endParaRPr>
          </a:p>
          <a:p>
            <a:pPr marL="0" indent="0">
              <a:buNone/>
            </a:pPr>
            <a:endParaRPr lang="zh-CN" altLang="en-US" dirty="0">
              <a:latin typeface="阿里巴巴普惠体" panose="00020600040101010101" charset="-122"/>
              <a:ea typeface="阿里巴巴普惠体" panose="00020600040101010101" charset="-122"/>
              <a:cs typeface="阿里巴巴普惠体" panose="00020600040101010101" charset="-122"/>
            </a:endParaRPr>
          </a:p>
        </p:txBody>
      </p:sp>
      <p:pic>
        <p:nvPicPr>
          <p:cNvPr id="5" name="图片 4"/>
          <p:cNvPicPr>
            <a:picLocks noChangeAspect="1"/>
          </p:cNvPicPr>
          <p:nvPr/>
        </p:nvPicPr>
        <p:blipFill>
          <a:blip r:embed="rId2"/>
          <a:stretch>
            <a:fillRect/>
          </a:stretch>
        </p:blipFill>
        <p:spPr>
          <a:xfrm>
            <a:off x="1270635" y="2307590"/>
            <a:ext cx="9651365" cy="306451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710880" y="961036"/>
            <a:ext cx="10698800" cy="517190"/>
          </a:xfrm>
        </p:spPr>
        <p:txBody>
          <a:bodyPr/>
          <a:p>
            <a:r>
              <a:rPr lang="en-US" altLang="zh-CN"/>
              <a:t>MySQL</a:t>
            </a:r>
            <a:r>
              <a:t>安装</a:t>
            </a:r>
          </a:p>
        </p:txBody>
      </p:sp>
      <p:sp>
        <p:nvSpPr>
          <p:cNvPr id="3" name="文本占位符 2"/>
          <p:cNvSpPr>
            <a:spLocks noGrp="1"/>
          </p:cNvSpPr>
          <p:nvPr>
            <p:ph type="body" sz="quarter" idx="11"/>
          </p:nvPr>
        </p:nvSpPr>
        <p:spPr/>
        <p:txBody>
          <a:bodyPr/>
          <a:p>
            <a:endParaRPr lang="zh-CN" altLang="en-US"/>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81091" y="1522746"/>
            <a:ext cx="6480040" cy="488888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1685" y="1522730"/>
            <a:ext cx="6479540" cy="488886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320" y="1522730"/>
            <a:ext cx="6478905" cy="4888230"/>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305" y="1522730"/>
            <a:ext cx="6471920" cy="4882515"/>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2320" y="1529080"/>
            <a:ext cx="6471920" cy="4882515"/>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065" y="1521460"/>
            <a:ext cx="6480175" cy="4889500"/>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9305" y="1528445"/>
            <a:ext cx="6471285" cy="4882515"/>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065" y="1529080"/>
            <a:ext cx="6471285" cy="4882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par>
                                <p:cTn id="8" presetID="18" presetClass="entr" presetSubtype="12"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strips(downLeft)">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xit" presetSubtype="12" fill="hold" nodeType="clickEffect">
                                  <p:stCondLst>
                                    <p:cond delay="0"/>
                                  </p:stCondLst>
                                  <p:childTnLst>
                                    <p:animEffect transition="out" filter="strips(downLeft)">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8" presetClass="entr" presetSubtype="12"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trips(downLeft)">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xit" presetSubtype="12" fill="hold" nodeType="clickEffect">
                                  <p:stCondLst>
                                    <p:cond delay="0"/>
                                  </p:stCondLst>
                                  <p:childTnLst>
                                    <p:animEffect transition="out" filter="strips(downLeft)">
                                      <p:cBhvr>
                                        <p:cTn id="22" dur="500"/>
                                        <p:tgtEl>
                                          <p:spTgt spid="6"/>
                                        </p:tgtEl>
                                      </p:cBhvr>
                                    </p:animEffect>
                                    <p:set>
                                      <p:cBhvr>
                                        <p:cTn id="23" dur="1" fill="hold">
                                          <p:stCondLst>
                                            <p:cond delay="499"/>
                                          </p:stCondLst>
                                        </p:cTn>
                                        <p:tgtEl>
                                          <p:spTgt spid="6"/>
                                        </p:tgtEl>
                                        <p:attrNameLst>
                                          <p:attrName>style.visibility</p:attrName>
                                        </p:attrNameLst>
                                      </p:cBhvr>
                                      <p:to>
                                        <p:strVal val="hidden"/>
                                      </p:to>
                                    </p:set>
                                  </p:childTnLst>
                                </p:cTn>
                              </p:par>
                              <p:par>
                                <p:cTn id="24" presetID="18" presetClass="entr" presetSubtype="12"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strips(downLeft)">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xit" presetSubtype="12" fill="hold" nodeType="clickEffect">
                                  <p:stCondLst>
                                    <p:cond delay="0"/>
                                  </p:stCondLst>
                                  <p:childTnLst>
                                    <p:animEffect transition="out" filter="strips(downLeft)">
                                      <p:cBhvr>
                                        <p:cTn id="30" dur="500"/>
                                        <p:tgtEl>
                                          <p:spTgt spid="9"/>
                                        </p:tgtEl>
                                      </p:cBhvr>
                                    </p:animEffect>
                                    <p:set>
                                      <p:cBhvr>
                                        <p:cTn id="31" dur="1" fill="hold">
                                          <p:stCondLst>
                                            <p:cond delay="499"/>
                                          </p:stCondLst>
                                        </p:cTn>
                                        <p:tgtEl>
                                          <p:spTgt spid="9"/>
                                        </p:tgtEl>
                                        <p:attrNameLst>
                                          <p:attrName>style.visibility</p:attrName>
                                        </p:attrNameLst>
                                      </p:cBhvr>
                                      <p:to>
                                        <p:strVal val="hidden"/>
                                      </p:to>
                                    </p:set>
                                  </p:childTnLst>
                                </p:cTn>
                              </p:par>
                              <p:par>
                                <p:cTn id="32" presetID="18" presetClass="entr" presetSubtype="12"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strips(downLeft)">
                                      <p:cBhvr>
                                        <p:cTn id="34" dur="500"/>
                                        <p:tgtEl>
                                          <p:spTgt spid="4"/>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xit" presetSubtype="12" fill="hold" nodeType="clickEffect">
                                  <p:stCondLst>
                                    <p:cond delay="0"/>
                                  </p:stCondLst>
                                  <p:childTnLst>
                                    <p:animEffect transition="out" filter="strips(downLeft)">
                                      <p:cBhvr>
                                        <p:cTn id="38" dur="500"/>
                                        <p:tgtEl>
                                          <p:spTgt spid="4"/>
                                        </p:tgtEl>
                                      </p:cBhvr>
                                    </p:animEffect>
                                    <p:set>
                                      <p:cBhvr>
                                        <p:cTn id="39" dur="1" fill="hold">
                                          <p:stCondLst>
                                            <p:cond delay="499"/>
                                          </p:stCondLst>
                                        </p:cTn>
                                        <p:tgtEl>
                                          <p:spTgt spid="4"/>
                                        </p:tgtEl>
                                        <p:attrNameLst>
                                          <p:attrName>style.visibility</p:attrName>
                                        </p:attrNameLst>
                                      </p:cBhvr>
                                      <p:to>
                                        <p:strVal val="hidden"/>
                                      </p:to>
                                    </p:set>
                                  </p:childTnLst>
                                </p:cTn>
                              </p:par>
                              <p:par>
                                <p:cTn id="40" presetID="18" presetClass="entr" presetSubtype="12" fill="hold" nodeType="with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strips(down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xit" presetSubtype="12" fill="hold" nodeType="clickEffect">
                                  <p:stCondLst>
                                    <p:cond delay="0"/>
                                  </p:stCondLst>
                                  <p:childTnLst>
                                    <p:animEffect transition="out" filter="strips(downLeft)">
                                      <p:cBhvr>
                                        <p:cTn id="46" dur="500"/>
                                        <p:tgtEl>
                                          <p:spTgt spid="7"/>
                                        </p:tgtEl>
                                      </p:cBhvr>
                                    </p:animEffect>
                                    <p:set>
                                      <p:cBhvr>
                                        <p:cTn id="47" dur="1" fill="hold">
                                          <p:stCondLst>
                                            <p:cond delay="499"/>
                                          </p:stCondLst>
                                        </p:cTn>
                                        <p:tgtEl>
                                          <p:spTgt spid="7"/>
                                        </p:tgtEl>
                                        <p:attrNameLst>
                                          <p:attrName>style.visibility</p:attrName>
                                        </p:attrNameLst>
                                      </p:cBhvr>
                                      <p:to>
                                        <p:strVal val="hidden"/>
                                      </p:to>
                                    </p:set>
                                  </p:childTnLst>
                                </p:cTn>
                              </p:par>
                              <p:par>
                                <p:cTn id="48" presetID="18" presetClass="entr" presetSubtype="12" fill="hold" nodeType="with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strips(downLeft)">
                                      <p:cBhvr>
                                        <p:cTn id="50" dur="500"/>
                                        <p:tgtEl>
                                          <p:spTgt spid="8"/>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xit" presetSubtype="12" fill="hold" nodeType="clickEffect">
                                  <p:stCondLst>
                                    <p:cond delay="0"/>
                                  </p:stCondLst>
                                  <p:childTnLst>
                                    <p:animEffect transition="out" filter="strips(downLeft)">
                                      <p:cBhvr>
                                        <p:cTn id="54" dur="500"/>
                                        <p:tgtEl>
                                          <p:spTgt spid="8"/>
                                        </p:tgtEl>
                                      </p:cBhvr>
                                    </p:animEffect>
                                    <p:set>
                                      <p:cBhvr>
                                        <p:cTn id="55" dur="1" fill="hold">
                                          <p:stCondLst>
                                            <p:cond delay="499"/>
                                          </p:stCondLst>
                                        </p:cTn>
                                        <p:tgtEl>
                                          <p:spTgt spid="8"/>
                                        </p:tgtEl>
                                        <p:attrNameLst>
                                          <p:attrName>style.visibility</p:attrName>
                                        </p:attrNameLst>
                                      </p:cBhvr>
                                      <p:to>
                                        <p:strVal val="hidden"/>
                                      </p:to>
                                    </p:set>
                                  </p:childTnLst>
                                </p:cTn>
                              </p:par>
                              <p:par>
                                <p:cTn id="56" presetID="18" presetClass="entr" presetSubtype="12"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strips(downLeft)">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配置环境变量</a:t>
            </a:r>
            <a:endParaRPr lang="zh-CN" altLang="en-US"/>
          </a:p>
        </p:txBody>
      </p:sp>
      <p:pic>
        <p:nvPicPr>
          <p:cNvPr id="4" name="图片 3"/>
          <p:cNvPicPr>
            <a:picLocks noChangeAspect="1"/>
          </p:cNvPicPr>
          <p:nvPr>
            <p:custDataLst>
              <p:tags r:id="rId1"/>
            </p:custDataLst>
          </p:nvPr>
        </p:nvPicPr>
        <p:blipFill>
          <a:blip r:embed="rId2"/>
          <a:srcRect l="1319"/>
          <a:stretch>
            <a:fillRect/>
          </a:stretch>
        </p:blipFill>
        <p:spPr>
          <a:xfrm>
            <a:off x="829310" y="1739265"/>
            <a:ext cx="3135630" cy="2354580"/>
          </a:xfrm>
          <a:prstGeom prst="rect">
            <a:avLst/>
          </a:prstGeom>
        </p:spPr>
      </p:pic>
      <p:pic>
        <p:nvPicPr>
          <p:cNvPr id="5" name="图片 4"/>
          <p:cNvPicPr>
            <a:picLocks noChangeAspect="1"/>
          </p:cNvPicPr>
          <p:nvPr/>
        </p:nvPicPr>
        <p:blipFill>
          <a:blip r:embed="rId3"/>
          <a:stretch>
            <a:fillRect/>
          </a:stretch>
        </p:blipFill>
        <p:spPr>
          <a:xfrm>
            <a:off x="4304665" y="1739265"/>
            <a:ext cx="7280910" cy="3852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配置环境变量</a:t>
            </a:r>
            <a:endParaRPr lang="zh-CN" altLang="en-US"/>
          </a:p>
        </p:txBody>
      </p:sp>
      <p:sp>
        <p:nvSpPr>
          <p:cNvPr id="3" name="文本占位符 2"/>
          <p:cNvSpPr>
            <a:spLocks noGrp="1"/>
          </p:cNvSpPr>
          <p:nvPr>
            <p:ph type="body" sz="quarter" idx="11"/>
          </p:nvPr>
        </p:nvSpPr>
        <p:spPr>
          <a:xfrm>
            <a:off x="4711065" y="1656080"/>
            <a:ext cx="6698615" cy="4219575"/>
          </a:xfrm>
        </p:spPr>
        <p:txBody>
          <a:bodyPr/>
          <a:p>
            <a:r>
              <a:rPr lang="zh-CN" altLang="en-US"/>
              <a:t>将</a:t>
            </a:r>
            <a:r>
              <a:rPr lang="en-US" altLang="zh-CN"/>
              <a:t>MySQL</a:t>
            </a:r>
            <a:r>
              <a:rPr lang="zh-CN" altLang="en-US"/>
              <a:t>安装目录的</a:t>
            </a:r>
            <a:r>
              <a:rPr lang="en-US" altLang="zh-CN"/>
              <a:t>bin</a:t>
            </a:r>
            <a:r>
              <a:rPr lang="zh-CN" altLang="en-US"/>
              <a:t>文件夹的路径，复制进入</a:t>
            </a:r>
            <a:endParaRPr lang="zh-CN" altLang="en-US"/>
          </a:p>
          <a:p>
            <a:r>
              <a:rPr lang="zh-CN" altLang="en-US"/>
              <a:t>即可，通过</a:t>
            </a:r>
            <a:r>
              <a:rPr lang="en-US" altLang="zh-CN"/>
              <a:t>cmd</a:t>
            </a:r>
            <a:r>
              <a:rPr lang="zh-CN" altLang="en-US"/>
              <a:t>命令提示符，输入：</a:t>
            </a:r>
            <a:endParaRPr lang="zh-CN" altLang="en-US"/>
          </a:p>
          <a:p>
            <a:r>
              <a:rPr lang="en-US" altLang="zh-CN"/>
              <a:t>mysql -uroot -p</a:t>
            </a:r>
            <a:endParaRPr lang="en-US" altLang="zh-CN"/>
          </a:p>
          <a:p>
            <a:r>
              <a:rPr lang="zh-CN" altLang="en-US"/>
              <a:t>回车后输入密码即可：</a:t>
            </a:r>
            <a:endParaRPr lang="zh-CN" altLang="en-US"/>
          </a:p>
          <a:p>
            <a:endParaRPr lang="zh-CN" altLang="en-US"/>
          </a:p>
        </p:txBody>
      </p:sp>
      <p:pic>
        <p:nvPicPr>
          <p:cNvPr id="6" name="图片 5"/>
          <p:cNvPicPr>
            <a:picLocks noChangeAspect="1"/>
          </p:cNvPicPr>
          <p:nvPr/>
        </p:nvPicPr>
        <p:blipFill>
          <a:blip r:embed="rId1"/>
          <a:stretch>
            <a:fillRect/>
          </a:stretch>
        </p:blipFill>
        <p:spPr>
          <a:xfrm>
            <a:off x="710565" y="1656080"/>
            <a:ext cx="3901440" cy="4221480"/>
          </a:xfrm>
          <a:prstGeom prst="rect">
            <a:avLst/>
          </a:prstGeom>
        </p:spPr>
      </p:pic>
      <p:pic>
        <p:nvPicPr>
          <p:cNvPr id="7" name="图片 6"/>
          <p:cNvPicPr>
            <a:picLocks noChangeAspect="1"/>
          </p:cNvPicPr>
          <p:nvPr/>
        </p:nvPicPr>
        <p:blipFill>
          <a:blip r:embed="rId2"/>
          <a:stretch>
            <a:fillRect/>
          </a:stretch>
        </p:blipFill>
        <p:spPr>
          <a:xfrm>
            <a:off x="4848860" y="3357245"/>
            <a:ext cx="4754880" cy="24307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zh-CN" altLang="en-US" sz="1600" dirty="0">
                <a:sym typeface="+mn-ea"/>
              </a:rPr>
              <a:t>MySQL的安装</a:t>
            </a:r>
            <a:endParaRPr kumimoji="1" lang="zh-CN" altLang="en-US" sz="1600" dirty="0"/>
          </a:p>
          <a:p>
            <a:pPr algn="l"/>
            <a:r>
              <a:rPr kumimoji="1" lang="en-US" altLang="zh-CN" sz="1600" dirty="0">
                <a:solidFill>
                  <a:srgbClr val="FF0000"/>
                </a:solidFill>
                <a:sym typeface="+mn-ea"/>
              </a:rPr>
              <a:t>MySQL</a:t>
            </a:r>
            <a:r>
              <a:rPr kumimoji="1" lang="zh-CN" altLang="en-US" sz="1600" dirty="0">
                <a:solidFill>
                  <a:srgbClr val="FF0000"/>
                </a:solidFill>
                <a:sym typeface="+mn-ea"/>
              </a:rPr>
              <a:t>的入门</a:t>
            </a:r>
            <a:r>
              <a:rPr kumimoji="1" lang="zh-CN" sz="1600" dirty="0">
                <a:solidFill>
                  <a:srgbClr val="FF0000"/>
                </a:solidFill>
                <a:sym typeface="+mn-ea"/>
              </a:rPr>
              <a:t>使用</a:t>
            </a:r>
            <a:endParaRPr kumimoji="1" lang="zh-CN" sz="1600" dirty="0">
              <a:solidFill>
                <a:srgbClr val="FF0000"/>
              </a:solidFill>
            </a:endParaRPr>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2747645"/>
            <a:ext cx="410210" cy="41021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掌握使用图形化工具操作</a:t>
            </a:r>
            <a:r>
              <a:rPr lang="en-US" altLang="zh-CN">
                <a:solidFill>
                  <a:srgbClr val="FF0000"/>
                </a:solidFill>
              </a:rPr>
              <a:t>MySQL</a:t>
            </a:r>
            <a:r>
              <a:rPr lang="zh-CN" altLang="en-US">
                <a:solidFill>
                  <a:srgbClr val="FF0000"/>
                </a:solidFill>
              </a:rPr>
              <a:t>数据库</a:t>
            </a:r>
            <a:r>
              <a:rPr lang="zh-CN" altLang="en-US">
                <a:solidFill>
                  <a:srgbClr val="FF0000"/>
                </a:solidFill>
              </a:rPr>
              <a:t>软件</a:t>
            </a:r>
            <a:endParaRPr lang="zh-CN" altLang="en-US">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在命令提示符内使用</a:t>
            </a:r>
            <a:r>
              <a:rPr lang="en-US" altLang="zh-CN"/>
              <a:t>MySQL</a:t>
            </a:r>
            <a:endParaRPr lang="en-US" altLang="zh-CN"/>
          </a:p>
        </p:txBody>
      </p:sp>
      <p:sp>
        <p:nvSpPr>
          <p:cNvPr id="3" name="文本占位符 2"/>
          <p:cNvSpPr>
            <a:spLocks noGrp="1"/>
          </p:cNvSpPr>
          <p:nvPr>
            <p:ph type="body" sz="quarter" idx="11"/>
          </p:nvPr>
        </p:nvSpPr>
        <p:spPr/>
        <p:txBody>
          <a:bodyPr/>
          <a:p>
            <a:r>
              <a:rPr lang="en-US" altLang="zh-CN"/>
              <a:t>MySQL</a:t>
            </a:r>
            <a:r>
              <a:rPr lang="zh-CN" altLang="en-US"/>
              <a:t>安装好后，就可以简单的尝试使用</a:t>
            </a:r>
            <a:r>
              <a:rPr lang="zh-CN" altLang="en-US"/>
              <a:t>它。</a:t>
            </a:r>
            <a:endParaRPr lang="zh-CN" altLang="en-US"/>
          </a:p>
          <a:p>
            <a:endParaRPr lang="zh-CN" altLang="en-US"/>
          </a:p>
          <a:p>
            <a:r>
              <a:rPr lang="zh-CN" altLang="en-US"/>
              <a:t>打开：命令提示符程序，输入：</a:t>
            </a:r>
            <a:r>
              <a:rPr lang="en-US" altLang="zh-CN"/>
              <a:t>mysql -uroot -p</a:t>
            </a:r>
            <a:r>
              <a:rPr lang="zh-CN" altLang="en-US"/>
              <a:t>，然后回车后输入密码，即可进入命令行</a:t>
            </a:r>
            <a:r>
              <a:rPr lang="zh-CN" altLang="en-US"/>
              <a:t>环境</a:t>
            </a:r>
            <a:endParaRPr lang="zh-CN" altLang="en-US"/>
          </a:p>
          <a:p>
            <a:endParaRPr lang="zh-CN" altLang="en-US"/>
          </a:p>
        </p:txBody>
      </p:sp>
      <p:pic>
        <p:nvPicPr>
          <p:cNvPr id="11" name="图片 10"/>
          <p:cNvPicPr>
            <a:picLocks noChangeAspect="1"/>
          </p:cNvPicPr>
          <p:nvPr/>
        </p:nvPicPr>
        <p:blipFill>
          <a:blip r:embed="rId1"/>
          <a:stretch>
            <a:fillRect/>
          </a:stretch>
        </p:blipFill>
        <p:spPr>
          <a:xfrm>
            <a:off x="816290" y="2964534"/>
            <a:ext cx="4465287" cy="3574116"/>
          </a:xfrm>
          <a:prstGeom prst="rect">
            <a:avLst/>
          </a:prstGeom>
        </p:spPr>
      </p:pic>
      <p:sp>
        <p:nvSpPr>
          <p:cNvPr id="4" name="文本占位符 2"/>
          <p:cNvSpPr>
            <a:spLocks noGrp="1"/>
          </p:cNvSpPr>
          <p:nvPr/>
        </p:nvSpPr>
        <p:spPr>
          <a:xfrm>
            <a:off x="5349240" y="2964180"/>
            <a:ext cx="9184005" cy="3574415"/>
          </a:xfrm>
          <a:prstGeom prst="rect">
            <a:avLst/>
          </a:prstGeom>
        </p:spPr>
        <p:txBody>
          <a:bodyPr/>
          <a:lstStyle>
            <a:lvl1pPr marL="0" indent="0" algn="l" rtl="0" eaLnBrk="0" fontAlgn="base" hangingPunct="0">
              <a:lnSpc>
                <a:spcPct val="150000"/>
              </a:lnSpc>
              <a:spcBef>
                <a:spcPct val="20000"/>
              </a:spcBef>
              <a:spcAft>
                <a:spcPct val="0"/>
              </a:spcAft>
              <a:buFont typeface="Arial" panose="020B0604020202020204" pitchFamily="34" charset="0"/>
              <a:buNone/>
              <a:defRPr sz="1600" kern="1200">
                <a:solidFill>
                  <a:schemeClr val="tx1">
                    <a:lumMod val="85000"/>
                    <a:lumOff val="15000"/>
                  </a:schemeClr>
                </a:solidFill>
                <a:latin typeface="阿里巴巴普惠体" panose="00020600040101010101" charset="-122"/>
                <a:ea typeface="阿里巴巴普惠体" panose="00020600040101010101" charset="-122"/>
                <a:cs typeface="阿里巴巴普惠体" panose="00020600040101010101"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在</a:t>
            </a:r>
            <a:r>
              <a:rPr lang="en-US" altLang="zh-CN"/>
              <a:t>MySQL</a:t>
            </a:r>
            <a:r>
              <a:rPr lang="zh-CN" altLang="en-US"/>
              <a:t>的命令行环境下，可以</a:t>
            </a:r>
            <a:r>
              <a:rPr lang="zh-CN" altLang="en-US"/>
              <a:t>通过：</a:t>
            </a:r>
            <a:endParaRPr lang="zh-CN" altLang="en-US"/>
          </a:p>
          <a:p>
            <a:pPr marL="285750" indent="-285750">
              <a:buFont typeface="Arial" panose="020B0604020202020204" pitchFamily="34" charset="0"/>
              <a:buChar char="•"/>
            </a:pPr>
            <a:r>
              <a:rPr lang="en-US" altLang="zh-CN"/>
              <a:t>show databases;   </a:t>
            </a:r>
            <a:r>
              <a:rPr lang="zh-CN" altLang="en-US"/>
              <a:t>查看有哪些</a:t>
            </a:r>
            <a:r>
              <a:rPr lang="zh-CN" altLang="en-US"/>
              <a:t>数据库</a:t>
            </a:r>
            <a:endParaRPr lang="zh-CN" altLang="en-US"/>
          </a:p>
          <a:p>
            <a:pPr marL="285750" indent="-285750">
              <a:buFont typeface="Arial" panose="020B0604020202020204" pitchFamily="34" charset="0"/>
              <a:buChar char="•"/>
            </a:pPr>
            <a:r>
              <a:rPr lang="en-US" altLang="zh-CN"/>
              <a:t>use </a:t>
            </a:r>
            <a:r>
              <a:rPr lang="zh-CN" altLang="en-US"/>
              <a:t>数据库名</a:t>
            </a:r>
            <a:r>
              <a:rPr lang="en-US" altLang="zh-CN"/>
              <a:t>   </a:t>
            </a:r>
            <a:r>
              <a:rPr lang="zh-CN" altLang="en-US"/>
              <a:t>使用某个数据库</a:t>
            </a:r>
            <a:endParaRPr lang="zh-CN" altLang="en-US"/>
          </a:p>
          <a:p>
            <a:pPr marL="285750" indent="-285750">
              <a:buFont typeface="Arial" panose="020B0604020202020204" pitchFamily="34" charset="0"/>
              <a:buChar char="•"/>
            </a:pPr>
            <a:r>
              <a:rPr lang="en-US" altLang="zh-CN"/>
              <a:t>show tables </a:t>
            </a:r>
            <a:r>
              <a:rPr lang="zh-CN" altLang="en-US"/>
              <a:t>查看数据库内有哪些</a:t>
            </a:r>
            <a:r>
              <a:rPr lang="zh-CN" altLang="en-US"/>
              <a:t>表</a:t>
            </a:r>
            <a:endParaRPr lang="zh-CN" altLang="en-US"/>
          </a:p>
          <a:p>
            <a:pPr marL="285750" indent="-285750">
              <a:buFont typeface="Arial" panose="020B0604020202020204" pitchFamily="34" charset="0"/>
              <a:buChar char="•"/>
            </a:pPr>
            <a:r>
              <a:rPr lang="en-US" altLang="zh-CN"/>
              <a:t>exit </a:t>
            </a:r>
            <a:r>
              <a:rPr lang="zh-CN" altLang="en-US"/>
              <a:t>退出</a:t>
            </a:r>
            <a:r>
              <a:rPr lang="en-US" altLang="zh-CN"/>
              <a:t>MySQL</a:t>
            </a:r>
            <a:r>
              <a:rPr lang="zh-CN" altLang="en-US"/>
              <a:t>的命令行</a:t>
            </a:r>
            <a:r>
              <a:rPr lang="zh-CN" altLang="en-US"/>
              <a:t>环境</a:t>
            </a:r>
            <a:endParaRPr lang="zh-CN" altLang="en-US"/>
          </a:p>
          <a:p>
            <a:pPr>
              <a:buFont typeface="Arial" panose="020B0604020202020204" pitchFamily="34" charset="0"/>
            </a:pPr>
            <a:r>
              <a:rPr lang="zh-CN" altLang="en-US"/>
              <a:t>等基础</a:t>
            </a:r>
            <a:r>
              <a:rPr lang="zh-CN" altLang="en-US"/>
              <a:t>命令。</a:t>
            </a:r>
            <a:endParaRPr lang="zh-CN" altLang="en-US"/>
          </a:p>
          <a:p>
            <a:pPr>
              <a:buFont typeface="Arial" panose="020B0604020202020204" pitchFamily="34" charset="0"/>
            </a:pPr>
            <a:endParaRPr lang="zh-CN" altLang="en-US"/>
          </a:p>
          <a:p>
            <a:pPr>
              <a:buFont typeface="Arial" panose="020B0604020202020204" pitchFamily="34" charset="0"/>
            </a:pPr>
            <a:r>
              <a:rPr lang="zh-CN" altLang="en-US"/>
              <a:t>这些命令就是后面我们要学习的</a:t>
            </a:r>
            <a:r>
              <a:rPr lang="en-US" altLang="zh-CN"/>
              <a:t>SQL</a:t>
            </a:r>
            <a:r>
              <a:rPr lang="zh-CN" altLang="en-US"/>
              <a:t>语言</a:t>
            </a:r>
            <a:r>
              <a:rPr lang="zh-CN" altLang="en-US"/>
              <a:t>哦</a:t>
            </a:r>
            <a:endParaRPr lang="zh-CN" altLang="en-US"/>
          </a:p>
        </p:txBody>
      </p:sp>
      <p:pic>
        <p:nvPicPr>
          <p:cNvPr id="5" name="图片 4" descr="01 (96)"/>
          <p:cNvPicPr>
            <a:picLocks noChangeAspect="1"/>
          </p:cNvPicPr>
          <p:nvPr/>
        </p:nvPicPr>
        <p:blipFill>
          <a:blip r:embed="rId2"/>
          <a:stretch>
            <a:fillRect/>
          </a:stretch>
        </p:blipFill>
        <p:spPr>
          <a:xfrm>
            <a:off x="11039475" y="5355590"/>
            <a:ext cx="1334135" cy="13341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blinds(horizontal)">
                                      <p:cBhvr>
                                        <p:cTn id="10" dur="500"/>
                                        <p:tgtEl>
                                          <p:spTgt spid="4">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blinds(horizontal)">
                                      <p:cBhvr>
                                        <p:cTn id="13" dur="500"/>
                                        <p:tgtEl>
                                          <p:spTgt spid="4">
                                            <p:txEl>
                                              <p:pRg st="2" end="2"/>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xEl>
                                              <p:pRg st="3" end="3"/>
                                            </p:txEl>
                                          </p:spTgt>
                                        </p:tgtEl>
                                        <p:attrNameLst>
                                          <p:attrName>style.visibility</p:attrName>
                                        </p:attrNameLst>
                                      </p:cBhvr>
                                      <p:to>
                                        <p:strVal val="visible"/>
                                      </p:to>
                                    </p:set>
                                    <p:animEffect transition="in" filter="blinds(horizontal)">
                                      <p:cBhvr>
                                        <p:cTn id="16" dur="500"/>
                                        <p:tgtEl>
                                          <p:spTgt spid="4">
                                            <p:txEl>
                                              <p:pRg st="3" end="3"/>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animEffect transition="in" filter="blinds(horizontal)">
                                      <p:cBhvr>
                                        <p:cTn id="19" dur="500"/>
                                        <p:tgtEl>
                                          <p:spTgt spid="4">
                                            <p:txEl>
                                              <p:pRg st="4" end="4"/>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blinds(horizontal)">
                                      <p:cBhvr>
                                        <p:cTn id="22" dur="500"/>
                                        <p:tgtEl>
                                          <p:spTgt spid="4">
                                            <p:txEl>
                                              <p:pRg st="5" end="5"/>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4">
                                            <p:txEl>
                                              <p:pRg st="7" end="7"/>
                                            </p:txEl>
                                          </p:spTgt>
                                        </p:tgtEl>
                                        <p:attrNameLst>
                                          <p:attrName>style.visibility</p:attrName>
                                        </p:attrNameLst>
                                      </p:cBhvr>
                                      <p:to>
                                        <p:strVal val="visible"/>
                                      </p:to>
                                    </p:set>
                                    <p:animEffect transition="in" filter="blinds(horizontal)">
                                      <p:cBhvr>
                                        <p:cTn id="25"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ltLang="en-US">
                <a:solidFill>
                  <a:srgbClr val="FF0000"/>
                </a:solidFill>
              </a:rPr>
              <a:t>理解数据库的作用</a:t>
            </a:r>
            <a:endParaRPr lang="zh-CN" altLang="en-US">
              <a:solidFill>
                <a:srgbClr val="FF0000"/>
              </a:solidFill>
            </a:endParaRPr>
          </a:p>
          <a:p>
            <a:r>
              <a:rPr lang="zh-CN" altLang="en-US">
                <a:solidFill>
                  <a:srgbClr val="FF0000"/>
                </a:solidFill>
              </a:rPr>
              <a:t>了解常见的数据库软件</a:t>
            </a:r>
            <a:endParaRPr lang="zh-CN" altLang="en-US">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使用图形化工具操作</a:t>
            </a:r>
            <a:r>
              <a:rPr lang="en-US" altLang="zh-CN"/>
              <a:t>MySQL</a:t>
            </a:r>
            <a:endParaRPr lang="en-US" altLang="zh-CN"/>
          </a:p>
        </p:txBody>
      </p:sp>
      <p:sp>
        <p:nvSpPr>
          <p:cNvPr id="3" name="文本占位符 2"/>
          <p:cNvSpPr>
            <a:spLocks noGrp="1"/>
          </p:cNvSpPr>
          <p:nvPr>
            <p:ph type="body" sz="quarter" idx="11"/>
          </p:nvPr>
        </p:nvSpPr>
        <p:spPr/>
        <p:txBody>
          <a:bodyPr/>
          <a:p>
            <a:r>
              <a:rPr lang="zh-CN" altLang="en-US"/>
              <a:t>使用命令提示符进行</a:t>
            </a:r>
            <a:r>
              <a:rPr lang="en-US" altLang="zh-CN"/>
              <a:t>MySQL</a:t>
            </a:r>
            <a:r>
              <a:rPr lang="zh-CN" altLang="en-US"/>
              <a:t>的操作，不是太方便，一般开发者都会使用第三方的图形化工具进行</a:t>
            </a:r>
            <a:r>
              <a:rPr lang="zh-CN" altLang="en-US"/>
              <a:t>使用。</a:t>
            </a:r>
            <a:endParaRPr lang="zh-CN" altLang="en-US"/>
          </a:p>
          <a:p>
            <a:r>
              <a:rPr lang="zh-CN" altLang="en-US"/>
              <a:t>可用于</a:t>
            </a:r>
            <a:r>
              <a:rPr lang="en-US" altLang="zh-CN"/>
              <a:t>MySQL</a:t>
            </a:r>
            <a:r>
              <a:rPr lang="zh-CN" altLang="en-US"/>
              <a:t>的图形化工具非常多，课程使用跨平台、开源、免费的图形化工具：</a:t>
            </a:r>
            <a:r>
              <a:rPr lang="en-US" altLang="zh-CN"/>
              <a:t>DBeaver</a:t>
            </a:r>
            <a:endParaRPr lang="en-US" altLang="zh-CN"/>
          </a:p>
          <a:p>
            <a:endParaRPr lang="zh-CN" altLang="en-US"/>
          </a:p>
          <a:p>
            <a:r>
              <a:rPr lang="zh-CN" altLang="en-US"/>
              <a:t>下载</a:t>
            </a:r>
            <a:r>
              <a:rPr lang="zh-CN" altLang="en-US"/>
              <a:t>地址：https://dbeaver.io/download</a:t>
            </a:r>
            <a:endParaRPr lang="zh-CN" altLang="en-US"/>
          </a:p>
          <a:p>
            <a:r>
              <a:rPr lang="zh-CN" altLang="en-US"/>
              <a:t>我们选择免费的社区版（</a:t>
            </a:r>
            <a:r>
              <a:rPr lang="en-US" altLang="zh-CN"/>
              <a:t>DBeaver Community</a:t>
            </a:r>
            <a:r>
              <a:rPr lang="zh-CN" altLang="en-US"/>
              <a:t>）</a:t>
            </a:r>
            <a:endParaRPr lang="zh-CN" altLang="en-US"/>
          </a:p>
          <a:p>
            <a:r>
              <a:rPr lang="zh-CN" altLang="en-US"/>
              <a:t>选择适用自己电脑系统的安装包下载</a:t>
            </a:r>
            <a:r>
              <a:rPr lang="zh-CN" altLang="en-US"/>
              <a:t>即可。</a:t>
            </a:r>
            <a:endParaRPr lang="zh-CN" altLang="en-US"/>
          </a:p>
          <a:p>
            <a:endParaRPr lang="zh-CN" altLang="en-US"/>
          </a:p>
          <a:p>
            <a:endParaRPr lang="zh-CN" altLang="en-US"/>
          </a:p>
          <a:p>
            <a:endParaRPr lang="zh-CN" altLang="en-US"/>
          </a:p>
        </p:txBody>
      </p:sp>
      <p:pic>
        <p:nvPicPr>
          <p:cNvPr id="4" name="图片 3"/>
          <p:cNvPicPr>
            <a:picLocks noChangeAspect="1"/>
          </p:cNvPicPr>
          <p:nvPr/>
        </p:nvPicPr>
        <p:blipFill>
          <a:blip r:embed="rId1"/>
          <a:srcRect l="5126" t="1999"/>
          <a:stretch>
            <a:fillRect/>
          </a:stretch>
        </p:blipFill>
        <p:spPr>
          <a:xfrm>
            <a:off x="5928995" y="2563495"/>
            <a:ext cx="2468245" cy="4109720"/>
          </a:xfrm>
          <a:prstGeom prst="rect">
            <a:avLst/>
          </a:prstGeom>
        </p:spPr>
      </p:pic>
      <p:pic>
        <p:nvPicPr>
          <p:cNvPr id="5" name="图片 4" descr="01 (97)"/>
          <p:cNvPicPr>
            <a:picLocks noChangeAspect="1"/>
          </p:cNvPicPr>
          <p:nvPr/>
        </p:nvPicPr>
        <p:blipFill>
          <a:blip r:embed="rId2"/>
          <a:stretch>
            <a:fillRect/>
          </a:stretch>
        </p:blipFill>
        <p:spPr>
          <a:xfrm>
            <a:off x="10647680" y="5257800"/>
            <a:ext cx="1544320" cy="154432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安装</a:t>
            </a:r>
            <a:endParaRPr>
              <a:sym typeface="+mn-ea"/>
            </a:endParaRPr>
          </a:p>
        </p:txBody>
      </p:sp>
      <p:sp>
        <p:nvSpPr>
          <p:cNvPr id="3" name="文本占位符 2"/>
          <p:cNvSpPr>
            <a:spLocks noGrp="1"/>
          </p:cNvSpPr>
          <p:nvPr>
            <p:ph type="body" sz="quarter" idx="11"/>
          </p:nvPr>
        </p:nvSpPr>
        <p:spPr/>
        <p:txBody>
          <a:bodyPr/>
          <a:p>
            <a:r>
              <a:rPr lang="zh-CN" altLang="en-US"/>
              <a:t>安装非常简单，打开安装包，选择</a:t>
            </a:r>
            <a:r>
              <a:rPr lang="zh-CN" altLang="en-US"/>
              <a:t>中文，双击一路下一步</a:t>
            </a:r>
            <a:r>
              <a:rPr lang="zh-CN" altLang="en-US"/>
              <a:t>即可：</a:t>
            </a:r>
            <a:endParaRPr lang="zh-CN" altLang="en-US"/>
          </a:p>
        </p:txBody>
      </p:sp>
      <p:pic>
        <p:nvPicPr>
          <p:cNvPr id="4" name="图片 3"/>
          <p:cNvPicPr>
            <a:picLocks noChangeAspect="1"/>
          </p:cNvPicPr>
          <p:nvPr/>
        </p:nvPicPr>
        <p:blipFill>
          <a:blip r:embed="rId1"/>
          <a:stretch>
            <a:fillRect/>
          </a:stretch>
        </p:blipFill>
        <p:spPr>
          <a:xfrm>
            <a:off x="780415" y="2144395"/>
            <a:ext cx="2743200" cy="1432560"/>
          </a:xfrm>
          <a:prstGeom prst="rect">
            <a:avLst/>
          </a:prstGeom>
        </p:spPr>
      </p:pic>
      <p:pic>
        <p:nvPicPr>
          <p:cNvPr id="5" name="图片 4"/>
          <p:cNvPicPr>
            <a:picLocks noChangeAspect="1"/>
          </p:cNvPicPr>
          <p:nvPr/>
        </p:nvPicPr>
        <p:blipFill>
          <a:blip r:embed="rId2"/>
          <a:stretch>
            <a:fillRect/>
          </a:stretch>
        </p:blipFill>
        <p:spPr>
          <a:xfrm>
            <a:off x="3776980" y="2144395"/>
            <a:ext cx="4566285" cy="3285490"/>
          </a:xfrm>
          <a:prstGeom prst="rect">
            <a:avLst/>
          </a:prstGeom>
        </p:spPr>
      </p:pic>
      <p:pic>
        <p:nvPicPr>
          <p:cNvPr id="6" name="图片 5"/>
          <p:cNvPicPr>
            <a:picLocks noChangeAspect="1"/>
          </p:cNvPicPr>
          <p:nvPr/>
        </p:nvPicPr>
        <p:blipFill>
          <a:blip r:embed="rId3"/>
          <a:stretch>
            <a:fillRect/>
          </a:stretch>
        </p:blipFill>
        <p:spPr>
          <a:xfrm>
            <a:off x="3776980" y="2144395"/>
            <a:ext cx="4754880" cy="3421380"/>
          </a:xfrm>
          <a:prstGeom prst="rect">
            <a:avLst/>
          </a:prstGeom>
        </p:spPr>
      </p:pic>
      <p:pic>
        <p:nvPicPr>
          <p:cNvPr id="7" name="图片 6"/>
          <p:cNvPicPr>
            <a:picLocks noChangeAspect="1"/>
          </p:cNvPicPr>
          <p:nvPr/>
        </p:nvPicPr>
        <p:blipFill>
          <a:blip r:embed="rId4"/>
          <a:stretch>
            <a:fillRect/>
          </a:stretch>
        </p:blipFill>
        <p:spPr>
          <a:xfrm>
            <a:off x="3776980" y="2144395"/>
            <a:ext cx="4754880" cy="3421380"/>
          </a:xfrm>
          <a:prstGeom prst="rect">
            <a:avLst/>
          </a:prstGeom>
        </p:spPr>
      </p:pic>
      <p:pic>
        <p:nvPicPr>
          <p:cNvPr id="8" name="图片 7"/>
          <p:cNvPicPr>
            <a:picLocks noChangeAspect="1"/>
          </p:cNvPicPr>
          <p:nvPr/>
        </p:nvPicPr>
        <p:blipFill>
          <a:blip r:embed="rId5"/>
          <a:stretch>
            <a:fillRect/>
          </a:stretch>
        </p:blipFill>
        <p:spPr>
          <a:xfrm>
            <a:off x="3776980" y="2144395"/>
            <a:ext cx="4754880" cy="3421380"/>
          </a:xfrm>
          <a:prstGeom prst="rect">
            <a:avLst/>
          </a:prstGeom>
        </p:spPr>
      </p:pic>
      <p:pic>
        <p:nvPicPr>
          <p:cNvPr id="9" name="图片 8"/>
          <p:cNvPicPr>
            <a:picLocks noChangeAspect="1"/>
          </p:cNvPicPr>
          <p:nvPr/>
        </p:nvPicPr>
        <p:blipFill>
          <a:blip r:embed="rId6"/>
          <a:stretch>
            <a:fillRect/>
          </a:stretch>
        </p:blipFill>
        <p:spPr>
          <a:xfrm>
            <a:off x="3776980" y="2144395"/>
            <a:ext cx="4754880" cy="3421380"/>
          </a:xfrm>
          <a:prstGeom prst="rect">
            <a:avLst/>
          </a:prstGeom>
        </p:spPr>
      </p:pic>
      <p:pic>
        <p:nvPicPr>
          <p:cNvPr id="10" name="图片 9"/>
          <p:cNvPicPr>
            <a:picLocks noChangeAspect="1"/>
          </p:cNvPicPr>
          <p:nvPr/>
        </p:nvPicPr>
        <p:blipFill>
          <a:blip r:embed="rId7"/>
          <a:stretch>
            <a:fillRect/>
          </a:stretch>
        </p:blipFill>
        <p:spPr>
          <a:xfrm>
            <a:off x="3776980" y="2144395"/>
            <a:ext cx="4754880" cy="3421380"/>
          </a:xfrm>
          <a:prstGeom prst="rect">
            <a:avLst/>
          </a:prstGeom>
        </p:spPr>
      </p:pic>
      <p:pic>
        <p:nvPicPr>
          <p:cNvPr id="11" name="图片 10"/>
          <p:cNvPicPr>
            <a:picLocks noChangeAspect="1"/>
          </p:cNvPicPr>
          <p:nvPr/>
        </p:nvPicPr>
        <p:blipFill>
          <a:blip r:embed="rId8"/>
          <a:stretch>
            <a:fillRect/>
          </a:stretch>
        </p:blipFill>
        <p:spPr>
          <a:xfrm>
            <a:off x="3776980" y="2144395"/>
            <a:ext cx="4754880" cy="3421380"/>
          </a:xfrm>
          <a:prstGeom prst="rect">
            <a:avLst/>
          </a:prstGeom>
        </p:spPr>
      </p:pic>
      <p:pic>
        <p:nvPicPr>
          <p:cNvPr id="12" name="图片 11"/>
          <p:cNvPicPr>
            <a:picLocks noChangeAspect="1"/>
          </p:cNvPicPr>
          <p:nvPr/>
        </p:nvPicPr>
        <p:blipFill>
          <a:blip r:embed="rId9"/>
          <a:stretch>
            <a:fillRect/>
          </a:stretch>
        </p:blipFill>
        <p:spPr>
          <a:xfrm>
            <a:off x="3776980" y="2144395"/>
            <a:ext cx="4754880" cy="3421380"/>
          </a:xfrm>
          <a:prstGeom prst="rect">
            <a:avLst/>
          </a:prstGeom>
        </p:spPr>
      </p:pic>
      <p:pic>
        <p:nvPicPr>
          <p:cNvPr id="14" name="图片 13" descr="01 (149)"/>
          <p:cNvPicPr>
            <a:picLocks noChangeAspect="1"/>
          </p:cNvPicPr>
          <p:nvPr/>
        </p:nvPicPr>
        <p:blipFill>
          <a:blip r:embed="rId10"/>
          <a:stretch>
            <a:fillRect/>
          </a:stretch>
        </p:blipFill>
        <p:spPr>
          <a:xfrm>
            <a:off x="10704195" y="5011420"/>
            <a:ext cx="1670685" cy="16706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xit" presetSubtype="12" fill="hold" nodeType="clickEffect">
                                  <p:stCondLst>
                                    <p:cond delay="0"/>
                                  </p:stCondLst>
                                  <p:childTnLst>
                                    <p:animEffect transition="out" filter="strips(downLeft)">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18" presetClass="entr" presetSubtype="12"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strips(downLeft)">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xit" presetSubtype="12" fill="hold" nodeType="clickEffect">
                                  <p:stCondLst>
                                    <p:cond delay="0"/>
                                  </p:stCondLst>
                                  <p:childTnLst>
                                    <p:animEffect transition="out" filter="strips(downLeft)">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par>
                                <p:cTn id="16" presetID="18" presetClass="entr" presetSubtype="12"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strips(downLeft)">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xit" presetSubtype="12" fill="hold" nodeType="clickEffect">
                                  <p:stCondLst>
                                    <p:cond delay="0"/>
                                  </p:stCondLst>
                                  <p:childTnLst>
                                    <p:animEffect transition="out" filter="strips(downLeft)">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par>
                                <p:cTn id="24" presetID="18" presetClass="entr" presetSubtype="12"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strips(down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xit" presetSubtype="12" fill="hold" nodeType="clickEffect">
                                  <p:stCondLst>
                                    <p:cond delay="0"/>
                                  </p:stCondLst>
                                  <p:childTnLst>
                                    <p:animEffect transition="out" filter="strips(downLeft)">
                                      <p:cBhvr>
                                        <p:cTn id="30" dur="500"/>
                                        <p:tgtEl>
                                          <p:spTgt spid="8"/>
                                        </p:tgtEl>
                                      </p:cBhvr>
                                    </p:animEffect>
                                    <p:set>
                                      <p:cBhvr>
                                        <p:cTn id="31" dur="1" fill="hold">
                                          <p:stCondLst>
                                            <p:cond delay="499"/>
                                          </p:stCondLst>
                                        </p:cTn>
                                        <p:tgtEl>
                                          <p:spTgt spid="8"/>
                                        </p:tgtEl>
                                        <p:attrNameLst>
                                          <p:attrName>style.visibility</p:attrName>
                                        </p:attrNameLst>
                                      </p:cBhvr>
                                      <p:to>
                                        <p:strVal val="hidden"/>
                                      </p:to>
                                    </p:set>
                                  </p:childTnLst>
                                </p:cTn>
                              </p:par>
                              <p:par>
                                <p:cTn id="32" presetID="18" presetClass="entr" presetSubtype="12"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trips(down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8" presetClass="exit" presetSubtype="12" fill="hold" nodeType="clickEffect">
                                  <p:stCondLst>
                                    <p:cond delay="0"/>
                                  </p:stCondLst>
                                  <p:childTnLst>
                                    <p:animEffect transition="out" filter="strips(downLeft)">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par>
                                <p:cTn id="40" presetID="18" presetClass="entr" presetSubtype="12" fill="hold"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strips(down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8" presetClass="exit" presetSubtype="12" fill="hold" nodeType="clickEffect">
                                  <p:stCondLst>
                                    <p:cond delay="0"/>
                                  </p:stCondLst>
                                  <p:childTnLst>
                                    <p:animEffect transition="out" filter="strips(downLeft)">
                                      <p:cBhvr>
                                        <p:cTn id="46" dur="500"/>
                                        <p:tgtEl>
                                          <p:spTgt spid="10"/>
                                        </p:tgtEl>
                                      </p:cBhvr>
                                    </p:animEffect>
                                    <p:set>
                                      <p:cBhvr>
                                        <p:cTn id="47" dur="1" fill="hold">
                                          <p:stCondLst>
                                            <p:cond delay="499"/>
                                          </p:stCondLst>
                                        </p:cTn>
                                        <p:tgtEl>
                                          <p:spTgt spid="10"/>
                                        </p:tgtEl>
                                        <p:attrNameLst>
                                          <p:attrName>style.visibility</p:attrName>
                                        </p:attrNameLst>
                                      </p:cBhvr>
                                      <p:to>
                                        <p:strVal val="hidden"/>
                                      </p:to>
                                    </p:set>
                                  </p:childTnLst>
                                </p:cTn>
                              </p:par>
                              <p:par>
                                <p:cTn id="48" presetID="18" presetClass="entr" presetSubtype="12"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strips(downLeft)">
                                      <p:cBhvr>
                                        <p:cTn id="50" dur="500"/>
                                        <p:tgtEl>
                                          <p:spTgt spid="11"/>
                                        </p:tgtEl>
                                      </p:cBhvr>
                                    </p:animEffect>
                                  </p:childTnLst>
                                </p:cTn>
                              </p:par>
                            </p:childTnLst>
                          </p:cTn>
                        </p:par>
                      </p:childTnLst>
                    </p:cTn>
                  </p:par>
                  <p:par>
                    <p:cTn id="51" fill="hold">
                      <p:stCondLst>
                        <p:cond delay="indefinite"/>
                      </p:stCondLst>
                      <p:childTnLst>
                        <p:par>
                          <p:cTn id="52" fill="hold">
                            <p:stCondLst>
                              <p:cond delay="0"/>
                            </p:stCondLst>
                            <p:childTnLst>
                              <p:par>
                                <p:cTn id="53" presetID="18" presetClass="exit" presetSubtype="12" fill="hold" nodeType="clickEffect">
                                  <p:stCondLst>
                                    <p:cond delay="0"/>
                                  </p:stCondLst>
                                  <p:childTnLst>
                                    <p:animEffect transition="out" filter="strips(downLeft)">
                                      <p:cBhvr>
                                        <p:cTn id="54" dur="500"/>
                                        <p:tgtEl>
                                          <p:spTgt spid="11"/>
                                        </p:tgtEl>
                                      </p:cBhvr>
                                    </p:animEffect>
                                    <p:set>
                                      <p:cBhvr>
                                        <p:cTn id="55" dur="1" fill="hold">
                                          <p:stCondLst>
                                            <p:cond delay="499"/>
                                          </p:stCondLst>
                                        </p:cTn>
                                        <p:tgtEl>
                                          <p:spTgt spid="11"/>
                                        </p:tgtEl>
                                        <p:attrNameLst>
                                          <p:attrName>style.visibility</p:attrName>
                                        </p:attrNameLst>
                                      </p:cBhvr>
                                      <p:to>
                                        <p:strVal val="hidden"/>
                                      </p:to>
                                    </p:set>
                                  </p:childTnLst>
                                </p:cTn>
                              </p:par>
                              <p:par>
                                <p:cTn id="56" presetID="18" presetClass="entr" presetSubtype="12"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strips(downLeft)">
                                      <p:cBhvr>
                                        <p:cTn id="5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连接</a:t>
            </a:r>
            <a:r>
              <a:rPr lang="en-US" altLang="zh-CN">
                <a:sym typeface="+mn-ea"/>
              </a:rPr>
              <a:t>MySQL</a:t>
            </a:r>
            <a:endParaRPr lang="en-US" altLang="zh-CN">
              <a:sym typeface="+mn-ea"/>
            </a:endParaRPr>
          </a:p>
        </p:txBody>
      </p:sp>
      <p:sp>
        <p:nvSpPr>
          <p:cNvPr id="3" name="文本占位符 2"/>
          <p:cNvSpPr>
            <a:spLocks noGrp="1"/>
          </p:cNvSpPr>
          <p:nvPr>
            <p:ph type="body" sz="quarter" idx="11"/>
          </p:nvPr>
        </p:nvSpPr>
        <p:spPr/>
        <p:txBody>
          <a:bodyPr/>
          <a:p>
            <a:r>
              <a:rPr lang="zh-CN" altLang="en-US"/>
              <a:t>打开</a:t>
            </a:r>
            <a:r>
              <a:rPr lang="en-US" altLang="zh-CN"/>
              <a:t>DBeaver</a:t>
            </a:r>
            <a:r>
              <a:rPr lang="zh-CN" altLang="en-US"/>
              <a:t>软件</a:t>
            </a:r>
            <a:endParaRPr lang="zh-CN" altLang="en-US"/>
          </a:p>
        </p:txBody>
      </p:sp>
      <p:pic>
        <p:nvPicPr>
          <p:cNvPr id="4" name="图片 3"/>
          <p:cNvPicPr>
            <a:picLocks noChangeAspect="1"/>
          </p:cNvPicPr>
          <p:nvPr/>
        </p:nvPicPr>
        <p:blipFill>
          <a:blip r:embed="rId1"/>
          <a:stretch>
            <a:fillRect/>
          </a:stretch>
        </p:blipFill>
        <p:spPr>
          <a:xfrm>
            <a:off x="710565" y="3060700"/>
            <a:ext cx="4549140" cy="1409700"/>
          </a:xfrm>
          <a:prstGeom prst="rect">
            <a:avLst/>
          </a:prstGeom>
        </p:spPr>
      </p:pic>
      <p:pic>
        <p:nvPicPr>
          <p:cNvPr id="5" name="图片 4"/>
          <p:cNvPicPr>
            <a:picLocks noChangeAspect="1"/>
          </p:cNvPicPr>
          <p:nvPr/>
        </p:nvPicPr>
        <p:blipFill>
          <a:blip r:embed="rId2"/>
          <a:stretch>
            <a:fillRect/>
          </a:stretch>
        </p:blipFill>
        <p:spPr>
          <a:xfrm>
            <a:off x="5789930" y="1457325"/>
            <a:ext cx="5273040" cy="512826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连接</a:t>
            </a:r>
            <a:r>
              <a:rPr lang="en-US" altLang="zh-CN">
                <a:sym typeface="+mn-ea"/>
              </a:rPr>
              <a:t>MySQL</a:t>
            </a:r>
            <a:endParaRPr lang="zh-CN" altLang="en-US"/>
          </a:p>
        </p:txBody>
      </p:sp>
      <p:pic>
        <p:nvPicPr>
          <p:cNvPr id="4" name="图片 3"/>
          <p:cNvPicPr>
            <a:picLocks noChangeAspect="1"/>
          </p:cNvPicPr>
          <p:nvPr/>
        </p:nvPicPr>
        <p:blipFill>
          <a:blip r:embed="rId1"/>
          <a:stretch>
            <a:fillRect/>
          </a:stretch>
        </p:blipFill>
        <p:spPr>
          <a:xfrm>
            <a:off x="710565" y="1656080"/>
            <a:ext cx="4558030" cy="4432935"/>
          </a:xfrm>
          <a:prstGeom prst="rect">
            <a:avLst/>
          </a:prstGeom>
        </p:spPr>
      </p:pic>
      <p:pic>
        <p:nvPicPr>
          <p:cNvPr id="5" name="图片 4"/>
          <p:cNvPicPr>
            <a:picLocks noChangeAspect="1"/>
          </p:cNvPicPr>
          <p:nvPr/>
        </p:nvPicPr>
        <p:blipFill>
          <a:blip r:embed="rId2"/>
          <a:stretch>
            <a:fillRect/>
          </a:stretch>
        </p:blipFill>
        <p:spPr>
          <a:xfrm>
            <a:off x="6740525" y="1656080"/>
            <a:ext cx="2823845" cy="2781300"/>
          </a:xfrm>
          <a:prstGeom prst="rect">
            <a:avLst/>
          </a:prstGeom>
        </p:spPr>
      </p:pic>
      <p:pic>
        <p:nvPicPr>
          <p:cNvPr id="6" name="图片 5"/>
          <p:cNvPicPr>
            <a:picLocks noChangeAspect="1"/>
          </p:cNvPicPr>
          <p:nvPr/>
        </p:nvPicPr>
        <p:blipFill>
          <a:blip r:embed="rId3"/>
          <a:stretch>
            <a:fillRect/>
          </a:stretch>
        </p:blipFill>
        <p:spPr>
          <a:xfrm>
            <a:off x="7021830" y="4636135"/>
            <a:ext cx="2430145" cy="159639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sym typeface="+mn-ea"/>
              </a:rPr>
              <a:t>DBeaver</a:t>
            </a:r>
            <a:r>
              <a:rPr>
                <a:sym typeface="+mn-ea"/>
              </a:rPr>
              <a:t>连接</a:t>
            </a:r>
            <a:r>
              <a:rPr lang="en-US" altLang="zh-CN">
                <a:sym typeface="+mn-ea"/>
              </a:rPr>
              <a:t>MySQL</a:t>
            </a:r>
            <a:endParaRPr lang="zh-CN" altLang="en-US"/>
          </a:p>
        </p:txBody>
      </p:sp>
      <p:pic>
        <p:nvPicPr>
          <p:cNvPr id="7" name="图片 6"/>
          <p:cNvPicPr>
            <a:picLocks noChangeAspect="1"/>
          </p:cNvPicPr>
          <p:nvPr/>
        </p:nvPicPr>
        <p:blipFill>
          <a:blip r:embed="rId1"/>
          <a:stretch>
            <a:fillRect/>
          </a:stretch>
        </p:blipFill>
        <p:spPr>
          <a:xfrm>
            <a:off x="710565" y="2188210"/>
            <a:ext cx="3546475" cy="3449320"/>
          </a:xfrm>
          <a:prstGeom prst="rect">
            <a:avLst/>
          </a:prstGeom>
        </p:spPr>
      </p:pic>
      <p:pic>
        <p:nvPicPr>
          <p:cNvPr id="4" name="图片 3"/>
          <p:cNvPicPr>
            <a:picLocks noChangeAspect="1"/>
          </p:cNvPicPr>
          <p:nvPr/>
        </p:nvPicPr>
        <p:blipFill>
          <a:blip r:embed="rId2"/>
          <a:stretch>
            <a:fillRect/>
          </a:stretch>
        </p:blipFill>
        <p:spPr>
          <a:xfrm>
            <a:off x="4560570" y="1656080"/>
            <a:ext cx="7209790" cy="45142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en-US" altLang="zh-CN" sz="1600" dirty="0">
                <a:sym typeface="+mn-ea"/>
              </a:rPr>
              <a:t>MySQL</a:t>
            </a:r>
            <a:r>
              <a:rPr kumimoji="1" lang="zh-CN" altLang="en-US" sz="1600" dirty="0">
                <a:sym typeface="+mn-ea"/>
              </a:rPr>
              <a:t>的安装</a:t>
            </a:r>
            <a:endParaRPr kumimoji="1" lang="zh-CN" altLang="en-US" sz="1600" dirty="0"/>
          </a:p>
          <a:p>
            <a:pPr algn="l"/>
            <a:r>
              <a:rPr kumimoji="1" lang="zh-CN" altLang="en-US" sz="1600" dirty="0">
                <a:sym typeface="+mn-ea"/>
              </a:rPr>
              <a:t>MySQL的入门使用</a:t>
            </a:r>
            <a:endParaRPr kumimoji="1" lang="zh-CN" altLang="en-US" sz="1600" dirty="0"/>
          </a:p>
          <a:p>
            <a:pPr algn="l"/>
            <a:r>
              <a:rPr kumimoji="1" lang="en-US" altLang="zh-CN" sz="1600" dirty="0">
                <a:solidFill>
                  <a:srgbClr val="FF0000"/>
                </a:solidFill>
                <a:sym typeface="+mn-ea"/>
              </a:rPr>
              <a:t>SQL</a:t>
            </a:r>
            <a:r>
              <a:rPr kumimoji="1" lang="zh-CN" altLang="en-US" sz="1600" dirty="0">
                <a:solidFill>
                  <a:srgbClr val="FF0000"/>
                </a:solidFill>
                <a:sym typeface="+mn-ea"/>
              </a:rPr>
              <a:t>基础与</a:t>
            </a:r>
            <a:r>
              <a:rPr kumimoji="1" lang="en-US" altLang="zh-CN" sz="1600" dirty="0">
                <a:solidFill>
                  <a:srgbClr val="FF0000"/>
                </a:solidFill>
                <a:sym typeface="+mn-ea"/>
              </a:rPr>
              <a:t>DDL</a:t>
            </a:r>
            <a:endParaRPr kumimoji="1" lang="en-US" altLang="zh-CN" sz="1600" dirty="0">
              <a:solidFill>
                <a:srgbClr val="FF0000"/>
              </a:solidFill>
            </a:endParaRPr>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291205"/>
            <a:ext cx="410210" cy="41021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对</a:t>
            </a:r>
            <a:r>
              <a:rPr lang="en-US" altLang="zh-CN">
                <a:solidFill>
                  <a:srgbClr val="FF0000"/>
                </a:solidFill>
              </a:rPr>
              <a:t>SQL</a:t>
            </a:r>
            <a:r>
              <a:rPr lang="zh-CN" altLang="en-US">
                <a:solidFill>
                  <a:srgbClr val="FF0000"/>
                </a:solidFill>
              </a:rPr>
              <a:t>语言有基础的认知</a:t>
            </a:r>
            <a:endParaRPr lang="zh-CN" altLang="en-US">
              <a:solidFill>
                <a:srgbClr val="FF0000"/>
              </a:solidFill>
            </a:endParaRPr>
          </a:p>
          <a:p>
            <a:r>
              <a:rPr lang="zh-CN" altLang="en-US">
                <a:solidFill>
                  <a:srgbClr val="FF0000"/>
                </a:solidFill>
              </a:rPr>
              <a:t>掌握</a:t>
            </a:r>
            <a:r>
              <a:rPr lang="en-US" altLang="zh-CN">
                <a:solidFill>
                  <a:srgbClr val="FF0000"/>
                </a:solidFill>
              </a:rPr>
              <a:t>SQL</a:t>
            </a:r>
            <a:r>
              <a:rPr lang="zh-CN" altLang="en-US">
                <a:solidFill>
                  <a:srgbClr val="FF0000"/>
                </a:solidFill>
              </a:rPr>
              <a:t>语言的分类</a:t>
            </a:r>
            <a:endParaRPr lang="zh-CN" altLang="en-US">
              <a:solidFill>
                <a:srgbClr val="FF0000"/>
              </a:solidFill>
            </a:endParaRPr>
          </a:p>
          <a:p>
            <a:r>
              <a:rPr lang="zh-CN" altLang="en-US">
                <a:solidFill>
                  <a:srgbClr val="FF0000"/>
                </a:solidFill>
              </a:rPr>
              <a:t>掌握基础的</a:t>
            </a:r>
            <a:r>
              <a:rPr lang="en-US" altLang="zh-CN">
                <a:solidFill>
                  <a:srgbClr val="FF0000"/>
                </a:solidFill>
              </a:rPr>
              <a:t>DDL</a:t>
            </a:r>
            <a:r>
              <a:rPr lang="zh-CN" altLang="en-US">
                <a:solidFill>
                  <a:srgbClr val="FF0000"/>
                </a:solidFill>
              </a:rPr>
              <a:t>语法</a:t>
            </a:r>
            <a:endParaRPr lang="zh-CN" altLang="en-US">
              <a:solidFill>
                <a:srgbClr val="FF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effectLst/>
                <a:latin typeface="微软雅黑" panose="020B0503020204020204" pitchFamily="34" charset="-122"/>
                <a:ea typeface="宋体" panose="02010600030101010101" pitchFamily="2" charset="-122"/>
                <a:cs typeface="宋体" panose="02010600030101010101" pitchFamily="2" charset="-122"/>
                <a:sym typeface="+mn-ea"/>
              </a:rPr>
              <a:t>SQL</a:t>
            </a:r>
            <a:r>
              <a:rPr altLang="zh-CN">
                <a:effectLst/>
                <a:latin typeface="微软雅黑" panose="020B0503020204020204" pitchFamily="34" charset="-122"/>
                <a:ea typeface="宋体" panose="02010600030101010101" pitchFamily="2" charset="-122"/>
                <a:cs typeface="宋体" panose="02010600030101010101" pitchFamily="2" charset="-122"/>
                <a:sym typeface="+mn-ea"/>
              </a:rPr>
              <a:t>的概述</a:t>
            </a:r>
            <a:endParaRPr lang="zh-CN" altLang="en-US"/>
          </a:p>
        </p:txBody>
      </p:sp>
      <p:sp>
        <p:nvSpPr>
          <p:cNvPr id="3" name="文本占位符 1"/>
          <p:cNvSpPr>
            <a:spLocks noGrp="1"/>
          </p:cNvSpPr>
          <p:nvPr/>
        </p:nvSpPr>
        <p:spPr>
          <a:xfrm>
            <a:off x="710881" y="1646133"/>
            <a:ext cx="10749598" cy="421957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spcBef>
                <a:spcPts val="360"/>
              </a:spcBef>
              <a:spcAft>
                <a:spcPts val="360"/>
              </a:spcAft>
              <a:buFont typeface="Wingdings" panose="05000000000000000000" pitchFamily="2" charset="2"/>
              <a:buChar char="u"/>
            </a:pPr>
            <a:r>
              <a:rPr lang="zh-CN" altLang="en-US">
                <a:solidFill>
                  <a:srgbClr val="333333"/>
                </a:solidFill>
                <a:latin typeface="阿里巴巴普惠体" panose="00020600040101010101" charset="-122"/>
                <a:ea typeface="阿里巴巴普惠体" panose="00020600040101010101" charset="-122"/>
                <a:cs typeface="阿里巴巴普惠体" panose="00020600040101010101" charset="-122"/>
              </a:rPr>
              <a:t> </a:t>
            </a:r>
            <a:r>
              <a:rPr lang="en-US" altLang="zh-CN">
                <a:solidFill>
                  <a:srgbClr val="333333"/>
                </a:solidFill>
                <a:latin typeface="阿里巴巴普惠体" panose="00020600040101010101" charset="-122"/>
                <a:ea typeface="阿里巴巴普惠体" panose="00020600040101010101" charset="-122"/>
                <a:cs typeface="阿里巴巴普惠体" panose="00020600040101010101" charset="-122"/>
              </a:rPr>
              <a:t>SQL</a:t>
            </a:r>
            <a:r>
              <a:rPr lang="zh-CN" altLang="en-US" b="0" i="0">
                <a:solidFill>
                  <a:srgbClr val="333333"/>
                </a:solidFill>
                <a:effectLst/>
                <a:latin typeface="阿里巴巴普惠体" panose="00020600040101010101" charset="-122"/>
                <a:ea typeface="阿里巴巴普惠体" panose="00020600040101010101" charset="-122"/>
                <a:cs typeface="阿里巴巴普惠体" panose="00020600040101010101" charset="-122"/>
              </a:rPr>
              <a:t>全称</a:t>
            </a:r>
            <a:r>
              <a:rPr lang="zh-CN" altLang="en-US" b="0" i="0" dirty="0">
                <a:solidFill>
                  <a:srgbClr val="333333"/>
                </a:solidFill>
                <a:effectLst/>
                <a:latin typeface="阿里巴巴普惠体" panose="00020600040101010101" charset="-122"/>
                <a:ea typeface="阿里巴巴普惠体" panose="00020600040101010101" charset="-122"/>
                <a:cs typeface="阿里巴巴普惠体" panose="00020600040101010101" charset="-122"/>
              </a:rPr>
              <a:t>：</a:t>
            </a:r>
            <a:r>
              <a:rPr lang="en-US" altLang="zh-CN" b="0" i="0" dirty="0">
                <a:solidFill>
                  <a:srgbClr val="333333"/>
                </a:solidFill>
                <a:effectLst/>
                <a:latin typeface="阿里巴巴普惠体" panose="00020600040101010101" charset="-122"/>
                <a:ea typeface="阿里巴巴普惠体" panose="00020600040101010101" charset="-122"/>
                <a:cs typeface="阿里巴巴普惠体" panose="00020600040101010101" charset="-122"/>
              </a:rPr>
              <a:t> Structured Query Language</a:t>
            </a:r>
            <a:r>
              <a:rPr lang="zh-CN" altLang="en-US" b="0" i="0" dirty="0">
                <a:solidFill>
                  <a:srgbClr val="333333"/>
                </a:solidFill>
                <a:effectLst/>
                <a:latin typeface="阿里巴巴普惠体" panose="00020600040101010101" charset="-122"/>
                <a:ea typeface="阿里巴巴普惠体" panose="00020600040101010101" charset="-122"/>
                <a:cs typeface="阿里巴巴普惠体" panose="00020600040101010101" charset="-122"/>
              </a:rPr>
              <a:t>，结构化查询语言，</a:t>
            </a:r>
            <a:r>
              <a:rPr lang="zh-CN" altLang="zh-CN" dirty="0">
                <a:latin typeface="阿里巴巴普惠体" panose="00020600040101010101" charset="-122"/>
                <a:ea typeface="阿里巴巴普惠体" panose="00020600040101010101" charset="-122"/>
                <a:cs typeface="阿里巴巴普惠体" panose="00020600040101010101" charset="-122"/>
              </a:rPr>
              <a:t>用于</a:t>
            </a:r>
            <a:r>
              <a:rPr lang="zh-CN" altLang="zh-CN" dirty="0">
                <a:solidFill>
                  <a:srgbClr val="FF0000"/>
                </a:solidFill>
                <a:latin typeface="阿里巴巴普惠体" panose="00020600040101010101" charset="-122"/>
                <a:ea typeface="阿里巴巴普惠体" panose="00020600040101010101" charset="-122"/>
                <a:cs typeface="阿里巴巴普惠体" panose="00020600040101010101" charset="-122"/>
              </a:rPr>
              <a:t>访问和处理数据库的标准的计算机语言</a:t>
            </a:r>
            <a:r>
              <a:rPr lang="zh-CN" altLang="en-US" dirty="0">
                <a:latin typeface="阿里巴巴普惠体" panose="00020600040101010101" charset="-122"/>
                <a:ea typeface="阿里巴巴普惠体" panose="00020600040101010101" charset="-122"/>
                <a:cs typeface="阿里巴巴普惠体" panose="00020600040101010101" charset="-122"/>
              </a:rPr>
              <a:t>。</a:t>
            </a:r>
            <a:endParaRPr lang="en-US" altLang="zh-CN" dirty="0">
              <a:latin typeface="阿里巴巴普惠体" panose="00020600040101010101" charset="-122"/>
              <a:ea typeface="阿里巴巴普惠体" panose="00020600040101010101" charset="-122"/>
              <a:cs typeface="阿里巴巴普惠体" panose="00020600040101010101" charset="-122"/>
            </a:endParaRPr>
          </a:p>
          <a:p>
            <a:pPr marL="0" indent="0">
              <a:spcBef>
                <a:spcPts val="360"/>
              </a:spcBef>
              <a:spcAft>
                <a:spcPts val="360"/>
              </a:spcAft>
              <a:buNone/>
            </a:pPr>
            <a:r>
              <a:rPr lang="en-US" altLang="zh-CN">
                <a:latin typeface="阿里巴巴普惠体" panose="00020600040101010101" charset="-122"/>
                <a:ea typeface="阿里巴巴普惠体" panose="00020600040101010101" charset="-122"/>
                <a:cs typeface="阿里巴巴普惠体" panose="00020600040101010101" charset="-122"/>
              </a:rPr>
              <a:t>     </a:t>
            </a:r>
            <a:r>
              <a:rPr lang="en-US" altLang="zh-CN" dirty="0">
                <a:latin typeface="阿里巴巴普惠体" panose="00020600040101010101" charset="-122"/>
                <a:ea typeface="阿里巴巴普惠体" panose="00020600040101010101" charset="-122"/>
                <a:cs typeface="阿里巴巴普惠体" panose="00020600040101010101" charset="-122"/>
              </a:rPr>
              <a:t>SQL</a:t>
            </a:r>
            <a:r>
              <a:rPr lang="zh-CN" altLang="en-US" dirty="0">
                <a:latin typeface="阿里巴巴普惠体" panose="00020600040101010101" charset="-122"/>
                <a:ea typeface="阿里巴巴普惠体" panose="00020600040101010101" charset="-122"/>
                <a:cs typeface="阿里巴巴普惠体" panose="00020600040101010101" charset="-122"/>
              </a:rPr>
              <a:t>语言</a:t>
            </a:r>
            <a:r>
              <a:rPr lang="en-US" altLang="zh-CN" dirty="0">
                <a:latin typeface="阿里巴巴普惠体" panose="00020600040101010101" charset="-122"/>
                <a:ea typeface="阿里巴巴普惠体" panose="00020600040101010101" charset="-122"/>
                <a:cs typeface="阿里巴巴普惠体" panose="00020600040101010101" charset="-122"/>
              </a:rPr>
              <a:t>1974</a:t>
            </a:r>
            <a:r>
              <a:rPr lang="zh-CN" altLang="en-US" dirty="0">
                <a:latin typeface="阿里巴巴普惠体" panose="00020600040101010101" charset="-122"/>
                <a:ea typeface="阿里巴巴普惠体" panose="00020600040101010101" charset="-122"/>
                <a:cs typeface="阿里巴巴普惠体" panose="00020600040101010101" charset="-122"/>
              </a:rPr>
              <a:t>年由</a:t>
            </a:r>
            <a:r>
              <a:rPr lang="en-US" altLang="zh-CN" dirty="0">
                <a:latin typeface="阿里巴巴普惠体" panose="00020600040101010101" charset="-122"/>
                <a:ea typeface="阿里巴巴普惠体" panose="00020600040101010101" charset="-122"/>
                <a:cs typeface="阿里巴巴普惠体" panose="00020600040101010101" charset="-122"/>
              </a:rPr>
              <a:t>Boyce</a:t>
            </a:r>
            <a:r>
              <a:rPr lang="zh-CN" altLang="en-US" dirty="0">
                <a:latin typeface="阿里巴巴普惠体" panose="00020600040101010101" charset="-122"/>
                <a:ea typeface="阿里巴巴普惠体" panose="00020600040101010101" charset="-122"/>
                <a:cs typeface="阿里巴巴普惠体" panose="00020600040101010101" charset="-122"/>
              </a:rPr>
              <a:t>和</a:t>
            </a:r>
            <a:r>
              <a:rPr lang="en-US" altLang="zh-CN" dirty="0">
                <a:latin typeface="阿里巴巴普惠体" panose="00020600040101010101" charset="-122"/>
                <a:ea typeface="阿里巴巴普惠体" panose="00020600040101010101" charset="-122"/>
                <a:cs typeface="阿里巴巴普惠体" panose="00020600040101010101" charset="-122"/>
              </a:rPr>
              <a:t>Chamberlin</a:t>
            </a:r>
            <a:r>
              <a:rPr lang="zh-CN" altLang="en-US" dirty="0">
                <a:latin typeface="阿里巴巴普惠体" panose="00020600040101010101" charset="-122"/>
                <a:ea typeface="阿里巴巴普惠体" panose="00020600040101010101" charset="-122"/>
                <a:cs typeface="阿里巴巴普惠体" panose="00020600040101010101" charset="-122"/>
              </a:rPr>
              <a:t>提出，并首先在</a:t>
            </a:r>
            <a:r>
              <a:rPr lang="en-US" altLang="zh-CN" dirty="0">
                <a:latin typeface="阿里巴巴普惠体" panose="00020600040101010101" charset="-122"/>
                <a:ea typeface="阿里巴巴普惠体" panose="00020600040101010101" charset="-122"/>
                <a:cs typeface="阿里巴巴普惠体" panose="00020600040101010101" charset="-122"/>
              </a:rPr>
              <a:t>IBM</a:t>
            </a:r>
            <a:r>
              <a:rPr lang="zh-CN" altLang="en-US" dirty="0">
                <a:latin typeface="阿里巴巴普惠体" panose="00020600040101010101" charset="-122"/>
                <a:ea typeface="阿里巴巴普惠体" panose="00020600040101010101" charset="-122"/>
                <a:cs typeface="阿里巴巴普惠体" panose="00020600040101010101" charset="-122"/>
              </a:rPr>
              <a:t>公司研制的关系数据库系统</a:t>
            </a:r>
            <a:r>
              <a:rPr lang="en-US" altLang="zh-CN" dirty="0" err="1">
                <a:latin typeface="阿里巴巴普惠体" panose="00020600040101010101" charset="-122"/>
                <a:ea typeface="阿里巴巴普惠体" panose="00020600040101010101" charset="-122"/>
                <a:cs typeface="阿里巴巴普惠体" panose="00020600040101010101" charset="-122"/>
              </a:rPr>
              <a:t>SystemR</a:t>
            </a:r>
            <a:r>
              <a:rPr lang="zh-CN" altLang="en-US" dirty="0">
                <a:latin typeface="阿里巴巴普惠体" panose="00020600040101010101" charset="-122"/>
                <a:ea typeface="阿里巴巴普惠体" panose="00020600040101010101" charset="-122"/>
                <a:cs typeface="阿里巴巴普惠体" panose="00020600040101010101" charset="-122"/>
              </a:rPr>
              <a:t>上</a:t>
            </a:r>
            <a:r>
              <a:rPr lang="zh-CN" altLang="en-US">
                <a:latin typeface="阿里巴巴普惠体" panose="00020600040101010101" charset="-122"/>
                <a:ea typeface="阿里巴巴普惠体" panose="00020600040101010101" charset="-122"/>
                <a:cs typeface="阿里巴巴普惠体" panose="00020600040101010101" charset="-122"/>
              </a:rPr>
              <a:t>实现。</a:t>
            </a:r>
            <a:endParaRPr lang="zh-CN" altLang="en-US">
              <a:latin typeface="阿里巴巴普惠体" panose="00020600040101010101" charset="-122"/>
              <a:ea typeface="阿里巴巴普惠体" panose="00020600040101010101" charset="-122"/>
              <a:cs typeface="阿里巴巴普惠体" panose="00020600040101010101" charset="-122"/>
            </a:endParaRPr>
          </a:p>
          <a:p>
            <a:pPr marL="0" indent="0">
              <a:spcBef>
                <a:spcPts val="360"/>
              </a:spcBef>
              <a:spcAft>
                <a:spcPts val="360"/>
              </a:spcAft>
              <a:buNone/>
            </a:pPr>
            <a:r>
              <a:rPr lang="zh-CN" altLang="en-US">
                <a:solidFill>
                  <a:srgbClr val="333333"/>
                </a:solidFill>
                <a:latin typeface="阿里巴巴普惠体" panose="00020600040101010101" charset="-122"/>
                <a:ea typeface="阿里巴巴普惠体" panose="00020600040101010101" charset="-122"/>
                <a:cs typeface="阿里巴巴普惠体" panose="00020600040101010101" charset="-122"/>
                <a:sym typeface="+mn-ea"/>
              </a:rPr>
              <a:t> </a:t>
            </a:r>
            <a:endParaRPr lang="en-US" altLang="zh-CN">
              <a:latin typeface="阿里巴巴普惠体" panose="00020600040101010101" charset="-122"/>
              <a:ea typeface="阿里巴巴普惠体" panose="00020600040101010101" charset="-122"/>
              <a:cs typeface="阿里巴巴普惠体" panose="00020600040101010101" charset="-122"/>
            </a:endParaRPr>
          </a:p>
          <a:p>
            <a:pPr>
              <a:spcBef>
                <a:spcPts val="360"/>
              </a:spcBef>
              <a:spcAft>
                <a:spcPts val="360"/>
              </a:spcAft>
              <a:buFont typeface="Wingdings" panose="05000000000000000000" pitchFamily="2" charset="2"/>
              <a:buChar char="u"/>
            </a:pPr>
            <a:r>
              <a:rPr lang="zh-CN" altLang="en-US">
                <a:solidFill>
                  <a:srgbClr val="333333"/>
                </a:solidFill>
                <a:latin typeface="阿里巴巴普惠体" panose="00020600040101010101" charset="-122"/>
                <a:ea typeface="阿里巴巴普惠体" panose="00020600040101010101" charset="-122"/>
                <a:cs typeface="阿里巴巴普惠体" panose="00020600040101010101" charset="-122"/>
                <a:sym typeface="+mn-ea"/>
              </a:rPr>
              <a:t> 经过多年发展，</a:t>
            </a:r>
            <a:r>
              <a:rPr>
                <a:solidFill>
                  <a:srgbClr val="333333"/>
                </a:solidFill>
                <a:latin typeface="阿里巴巴普惠体" panose="00020600040101010101" charset="-122"/>
                <a:ea typeface="阿里巴巴普惠体" panose="00020600040101010101" charset="-122"/>
                <a:cs typeface="阿里巴巴普惠体" panose="00020600040101010101" charset="-122"/>
                <a:sym typeface="+mn-ea"/>
              </a:rPr>
              <a:t>SQL</a:t>
            </a:r>
            <a:r>
              <a:rPr lang="zh-CN" altLang="en-US">
                <a:solidFill>
                  <a:srgbClr val="333333"/>
                </a:solidFill>
                <a:latin typeface="阿里巴巴普惠体" panose="00020600040101010101" charset="-122"/>
                <a:ea typeface="阿里巴巴普惠体" panose="00020600040101010101" charset="-122"/>
                <a:cs typeface="阿里巴巴普惠体" panose="00020600040101010101" charset="-122"/>
                <a:sym typeface="+mn-ea"/>
              </a:rPr>
              <a:t>以成为数据库领域统一的数据操作标准语言，可以说几乎市面上所有的数据库系统都支持使用</a:t>
            </a:r>
            <a:r>
              <a:rPr>
                <a:solidFill>
                  <a:srgbClr val="333333"/>
                </a:solidFill>
                <a:latin typeface="阿里巴巴普惠体" panose="00020600040101010101" charset="-122"/>
                <a:ea typeface="阿里巴巴普惠体" panose="00020600040101010101" charset="-122"/>
                <a:cs typeface="阿里巴巴普惠体" panose="00020600040101010101" charset="-122"/>
                <a:sym typeface="+mn-ea"/>
              </a:rPr>
              <a:t>SQL</a:t>
            </a:r>
            <a:r>
              <a:rPr lang="zh-CN" altLang="en-US">
                <a:solidFill>
                  <a:srgbClr val="333333"/>
                </a:solidFill>
                <a:latin typeface="阿里巴巴普惠体" panose="00020600040101010101" charset="-122"/>
                <a:ea typeface="阿里巴巴普惠体" panose="00020600040101010101" charset="-122"/>
                <a:cs typeface="阿里巴巴普惠体" panose="00020600040101010101" charset="-122"/>
                <a:sym typeface="+mn-ea"/>
              </a:rPr>
              <a:t>语言来操作</a:t>
            </a:r>
            <a:r>
              <a:rPr lang="zh-CN" altLang="en-US">
                <a:solidFill>
                  <a:srgbClr val="333333"/>
                </a:solidFill>
                <a:latin typeface="阿里巴巴普惠体" panose="00020600040101010101" charset="-122"/>
                <a:ea typeface="阿里巴巴普惠体" panose="00020600040101010101" charset="-122"/>
                <a:cs typeface="阿里巴巴普惠体" panose="00020600040101010101" charset="-122"/>
                <a:sym typeface="+mn-ea"/>
              </a:rPr>
              <a:t> </a:t>
            </a:r>
            <a:endParaRPr lang="en-US" altLang="zh-CN">
              <a:latin typeface="阿里巴巴普惠体" panose="00020600040101010101" charset="-122"/>
              <a:ea typeface="阿里巴巴普惠体" panose="00020600040101010101" charset="-122"/>
              <a:cs typeface="阿里巴巴普惠体" panose="00020600040101010101" charset="-122"/>
            </a:endParaRPr>
          </a:p>
          <a:p>
            <a:pPr marL="0" indent="0">
              <a:spcBef>
                <a:spcPts val="360"/>
              </a:spcBef>
              <a:spcAft>
                <a:spcPts val="360"/>
              </a:spcAft>
              <a:buNone/>
            </a:pPr>
            <a:endParaRPr lang="en-US" altLang="zh-CN" dirty="0">
              <a:latin typeface="阿里巴巴普惠体" panose="00020600040101010101" charset="-122"/>
              <a:ea typeface="阿里巴巴普惠体" panose="00020600040101010101" charset="-122"/>
              <a:cs typeface="阿里巴巴普惠体" panose="00020600040101010101" charset="-122"/>
            </a:endParaRPr>
          </a:p>
          <a:p>
            <a:pPr marL="0" indent="0" algn="ctr">
              <a:spcBef>
                <a:spcPts val="360"/>
              </a:spcBef>
              <a:spcAft>
                <a:spcPts val="360"/>
              </a:spcAft>
              <a:buNone/>
            </a:pPr>
            <a:r>
              <a:rPr lang="zh-CN" altLang="en-US" sz="3200" b="1" dirty="0">
                <a:solidFill>
                  <a:srgbClr val="FF0000"/>
                </a:solidFill>
                <a:latin typeface="纤黑体" panose="02000000000000000000" charset="-122"/>
                <a:ea typeface="纤黑体" panose="02000000000000000000" charset="-122"/>
                <a:cs typeface="纤黑体" panose="02000000000000000000" charset="-122"/>
              </a:rPr>
              <a:t>简单来说，</a:t>
            </a:r>
            <a:r>
              <a:rPr sz="3200" b="1" dirty="0">
                <a:solidFill>
                  <a:srgbClr val="FF0000"/>
                </a:solidFill>
                <a:latin typeface="纤黑体" panose="02000000000000000000" charset="-122"/>
                <a:ea typeface="纤黑体" panose="02000000000000000000" charset="-122"/>
                <a:cs typeface="纤黑体" panose="02000000000000000000" charset="-122"/>
              </a:rPr>
              <a:t>SQL</a:t>
            </a:r>
            <a:r>
              <a:rPr lang="zh-CN" altLang="en-US" sz="3200" b="1" dirty="0">
                <a:solidFill>
                  <a:srgbClr val="FF0000"/>
                </a:solidFill>
                <a:latin typeface="纤黑体" panose="02000000000000000000" charset="-122"/>
                <a:ea typeface="纤黑体" panose="02000000000000000000" charset="-122"/>
                <a:cs typeface="纤黑体" panose="02000000000000000000" charset="-122"/>
              </a:rPr>
              <a:t>语言就是操作数据库的专用工具</a:t>
            </a:r>
            <a:endParaRPr lang="en-US" altLang="zh-CN" dirty="0">
              <a:latin typeface="阿里巴巴普惠体" panose="00020600040101010101" charset="-122"/>
              <a:ea typeface="阿里巴巴普惠体" panose="00020600040101010101" charset="-122"/>
              <a:cs typeface="阿里巴巴普惠体" panose="00020600040101010101" charset="-122"/>
            </a:endParaRPr>
          </a:p>
          <a:p>
            <a:pPr marL="0" indent="0">
              <a:spcBef>
                <a:spcPts val="360"/>
              </a:spcBef>
              <a:spcAft>
                <a:spcPts val="360"/>
              </a:spcAft>
              <a:buNone/>
            </a:pPr>
            <a:endParaRPr lang="en-US" altLang="zh-CN" dirty="0">
              <a:latin typeface="阿里巴巴普惠体" panose="00020600040101010101" charset="-122"/>
              <a:ea typeface="阿里巴巴普惠体" panose="00020600040101010101" charset="-122"/>
              <a:cs typeface="阿里巴巴普惠体" panose="00020600040101010101" charset="-122"/>
            </a:endParaRPr>
          </a:p>
        </p:txBody>
      </p:sp>
      <p:pic>
        <p:nvPicPr>
          <p:cNvPr id="5" name="图片 4" descr="01 (119)"/>
          <p:cNvPicPr>
            <a:picLocks noChangeAspect="1"/>
          </p:cNvPicPr>
          <p:nvPr/>
        </p:nvPicPr>
        <p:blipFill>
          <a:blip r:embed="rId1"/>
          <a:stretch>
            <a:fillRect/>
          </a:stretch>
        </p:blipFill>
        <p:spPr>
          <a:xfrm>
            <a:off x="10460990" y="4897120"/>
            <a:ext cx="2004060" cy="20040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SQL</a:t>
            </a:r>
            <a:r>
              <a:t>语言的分类</a:t>
            </a:r>
          </a:p>
        </p:txBody>
      </p:sp>
      <p:sp>
        <p:nvSpPr>
          <p:cNvPr id="3" name="文本占位符 2"/>
          <p:cNvSpPr>
            <a:spLocks noGrp="1"/>
          </p:cNvSpPr>
          <p:nvPr>
            <p:ph type="body" sz="quarter" idx="11"/>
          </p:nvPr>
        </p:nvSpPr>
        <p:spPr/>
        <p:txBody>
          <a:bodyPr/>
          <a:p>
            <a:r>
              <a:rPr lang="zh-CN" altLang="en-US"/>
              <a:t>由于数据库管理系统（数据库软件）功能非常多，不仅仅是存储数据，还要包含：数据的管理、表的管理、库的管理、账户管理、权限管理等等。</a:t>
            </a:r>
            <a:endParaRPr lang="zh-CN" altLang="en-US"/>
          </a:p>
          <a:p>
            <a:r>
              <a:rPr lang="zh-CN" altLang="en-US"/>
              <a:t>所以，操作数据库的</a:t>
            </a:r>
            <a:r>
              <a:rPr lang="en-US" altLang="zh-CN"/>
              <a:t>SQL</a:t>
            </a:r>
            <a:r>
              <a:rPr lang="zh-CN" altLang="en-US"/>
              <a:t>语言，也基于功能，可以划分为</a:t>
            </a:r>
            <a:r>
              <a:rPr lang="en-US" altLang="zh-CN"/>
              <a:t>4</a:t>
            </a:r>
            <a:r>
              <a:rPr lang="zh-CN" altLang="en-US"/>
              <a:t>类：</a:t>
            </a:r>
            <a:endParaRPr lang="zh-CN" altLang="en-US"/>
          </a:p>
          <a:p>
            <a:pPr marL="285750" indent="-285750">
              <a:buFont typeface="Arial" panose="020B0604020202020204" pitchFamily="34" charset="0"/>
              <a:buChar char="•"/>
            </a:pPr>
            <a:r>
              <a:rPr lang="zh-CN" altLang="en-US"/>
              <a:t>数据定义：</a:t>
            </a:r>
            <a:r>
              <a:rPr lang="en-US" altLang="zh-CN"/>
              <a:t>DDL</a:t>
            </a:r>
            <a:r>
              <a:rPr lang="zh-CN" altLang="en-US"/>
              <a:t>（Data Definition Language）</a:t>
            </a:r>
            <a:endParaRPr lang="zh-CN" altLang="en-US"/>
          </a:p>
          <a:p>
            <a:pPr marL="742950" lvl="1" indent="-285750" algn="l">
              <a:buClrTx/>
              <a:buSzTx/>
              <a:buFont typeface="Arial" panose="020B0604020202020204" pitchFamily="34" charset="0"/>
              <a:buChar char="•"/>
            </a:pPr>
            <a:r>
              <a:rPr lang="zh-CN" altLang="en-US" sz="1200" b="0">
                <a:latin typeface="阿里巴巴普惠体" panose="00020600040101010101" charset="-122"/>
                <a:ea typeface="阿里巴巴普惠体" panose="00020600040101010101" charset="-122"/>
              </a:rPr>
              <a:t>库的创建删除、表的创建删除等</a:t>
            </a:r>
            <a:endParaRPr lang="zh-CN" altLang="en-US" sz="1200" b="0">
              <a:latin typeface="阿里巴巴普惠体" panose="00020600040101010101" charset="-122"/>
              <a:ea typeface="阿里巴巴普惠体" panose="00020600040101010101" charset="-122"/>
            </a:endParaRPr>
          </a:p>
          <a:p>
            <a:pPr marL="285750" indent="-285750">
              <a:buFont typeface="Arial" panose="020B0604020202020204" pitchFamily="34" charset="0"/>
              <a:buChar char="•"/>
            </a:pPr>
            <a:r>
              <a:rPr lang="zh-CN" altLang="en-US"/>
              <a:t>数据操纵：</a:t>
            </a:r>
            <a:r>
              <a:rPr lang="en-US" altLang="zh-CN"/>
              <a:t>DML</a:t>
            </a:r>
            <a:r>
              <a:rPr lang="zh-CN" altLang="en-US"/>
              <a:t>（Data Manipulation Language）</a:t>
            </a:r>
            <a:endParaRPr lang="zh-CN" altLang="en-US"/>
          </a:p>
          <a:p>
            <a:pPr marL="742950" lvl="1" indent="-285750" algn="l">
              <a:buClrTx/>
              <a:buSzTx/>
              <a:buFont typeface="Arial" panose="020B0604020202020204" pitchFamily="34" charset="0"/>
              <a:buChar char="•"/>
            </a:pPr>
            <a:r>
              <a:rPr lang="zh-CN" altLang="en-US" sz="1200" b="0">
                <a:latin typeface="阿里巴巴普惠体" panose="00020600040101010101" charset="-122"/>
                <a:ea typeface="阿里巴巴普惠体" panose="00020600040101010101" charset="-122"/>
              </a:rPr>
              <a:t>新增数据、删除数据、修改数据等</a:t>
            </a:r>
            <a:endParaRPr lang="zh-CN" altLang="en-US" sz="1200" b="0">
              <a:latin typeface="阿里巴巴普惠体" panose="00020600040101010101" charset="-122"/>
              <a:ea typeface="阿里巴巴普惠体" panose="00020600040101010101" charset="-122"/>
            </a:endParaRPr>
          </a:p>
          <a:p>
            <a:pPr marL="285750" indent="-285750">
              <a:buFont typeface="Arial" panose="020B0604020202020204" pitchFamily="34" charset="0"/>
              <a:buChar char="•"/>
            </a:pPr>
            <a:r>
              <a:rPr lang="zh-CN" altLang="en-US"/>
              <a:t>数据控制：</a:t>
            </a:r>
            <a:r>
              <a:rPr lang="en-US" altLang="zh-CN"/>
              <a:t>DCL</a:t>
            </a:r>
            <a:r>
              <a:rPr lang="zh-CN" altLang="en-US"/>
              <a:t>（</a:t>
            </a:r>
            <a:r>
              <a:rPr lang="en-US" altLang="zh-CN"/>
              <a:t>Data Control Language</a:t>
            </a:r>
            <a:r>
              <a:rPr lang="zh-CN" altLang="en-US"/>
              <a:t>）</a:t>
            </a:r>
            <a:endParaRPr lang="zh-CN" altLang="en-US"/>
          </a:p>
          <a:p>
            <a:pPr marL="742950" lvl="1" indent="-285750" algn="l">
              <a:buClrTx/>
              <a:buSzTx/>
              <a:buFont typeface="Arial" panose="020B0604020202020204" pitchFamily="34" charset="0"/>
              <a:buChar char="•"/>
            </a:pPr>
            <a:r>
              <a:rPr lang="zh-CN" altLang="en-US" sz="1200" b="0">
                <a:latin typeface="阿里巴巴普惠体" panose="00020600040101010101" charset="-122"/>
                <a:ea typeface="阿里巴巴普惠体" panose="00020600040101010101" charset="-122"/>
              </a:rPr>
              <a:t>新增用户、删除用户、密码修改、权限管理等</a:t>
            </a:r>
            <a:endParaRPr lang="zh-CN" altLang="en-US" sz="1200" b="0">
              <a:latin typeface="阿里巴巴普惠体" panose="00020600040101010101" charset="-122"/>
              <a:ea typeface="阿里巴巴普惠体" panose="00020600040101010101" charset="-122"/>
            </a:endParaRPr>
          </a:p>
          <a:p>
            <a:pPr marL="285750" indent="-285750">
              <a:buFont typeface="Arial" panose="020B0604020202020204" pitchFamily="34" charset="0"/>
              <a:buChar char="•"/>
            </a:pPr>
            <a:r>
              <a:rPr lang="zh-CN" altLang="en-US"/>
              <a:t>数据查询：</a:t>
            </a:r>
            <a:r>
              <a:rPr lang="en-US" altLang="zh-CN"/>
              <a:t>DQL</a:t>
            </a:r>
            <a:r>
              <a:rPr lang="zh-CN" altLang="en-US"/>
              <a:t>（</a:t>
            </a:r>
            <a:r>
              <a:rPr lang="en-US" altLang="zh-CN"/>
              <a:t>Data Query Language</a:t>
            </a:r>
            <a:r>
              <a:rPr lang="zh-CN" altLang="en-US"/>
              <a:t>）</a:t>
            </a:r>
            <a:endParaRPr lang="zh-CN" altLang="en-US"/>
          </a:p>
          <a:p>
            <a:pPr marL="742950" lvl="1" indent="-285750">
              <a:buFont typeface="Arial" panose="020B0604020202020204" pitchFamily="34" charset="0"/>
              <a:buChar char="•"/>
            </a:pPr>
            <a:r>
              <a:rPr lang="zh-CN" altLang="en-US" sz="1200" b="0">
                <a:latin typeface="阿里巴巴普惠体" panose="00020600040101010101" charset="-122"/>
                <a:ea typeface="阿里巴巴普惠体" panose="00020600040101010101" charset="-122"/>
              </a:rPr>
              <a:t>基于需求查询和计算数据</a:t>
            </a:r>
            <a:endParaRPr lang="zh-CN" altLang="en-US" sz="1200" b="0">
              <a:latin typeface="阿里巴巴普惠体" panose="00020600040101010101" charset="-122"/>
              <a:ea typeface="阿里巴巴普惠体" panose="00020600040101010101" charset="-122"/>
            </a:endParaRPr>
          </a:p>
        </p:txBody>
      </p:sp>
      <p:pic>
        <p:nvPicPr>
          <p:cNvPr id="4" name="图片 3" descr="01 (149)"/>
          <p:cNvPicPr>
            <a:picLocks noChangeAspect="1"/>
          </p:cNvPicPr>
          <p:nvPr/>
        </p:nvPicPr>
        <p:blipFill>
          <a:blip r:embed="rId1"/>
          <a:stretch>
            <a:fillRect/>
          </a:stretch>
        </p:blipFill>
        <p:spPr>
          <a:xfrm>
            <a:off x="10611485" y="4879975"/>
            <a:ext cx="1778635" cy="17786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SQL</a:t>
            </a:r>
            <a:r>
              <a:t>的语法特征</a:t>
            </a:r>
          </a:p>
        </p:txBody>
      </p:sp>
      <p:sp>
        <p:nvSpPr>
          <p:cNvPr id="3" name="文本占位符 2"/>
          <p:cNvSpPr>
            <a:spLocks noGrp="1"/>
          </p:cNvSpPr>
          <p:nvPr>
            <p:ph type="body" sz="quarter" idx="11"/>
          </p:nvPr>
        </p:nvSpPr>
        <p:spPr/>
        <p:txBody>
          <a:bodyPr/>
          <a:p>
            <a:r>
              <a:rPr lang="zh-CN" altLang="en-US" b="0">
                <a:latin typeface="阿里巴巴普惠体" panose="00020600040101010101" charset="-122"/>
                <a:ea typeface="阿里巴巴普惠体" panose="00020600040101010101" charset="-122"/>
              </a:rPr>
              <a:t>在学习</a:t>
            </a:r>
            <a:r>
              <a:rPr lang="en-US" altLang="zh-CN" b="0">
                <a:latin typeface="阿里巴巴普惠体" panose="00020600040101010101" charset="-122"/>
                <a:ea typeface="阿里巴巴普惠体" panose="00020600040101010101" charset="-122"/>
              </a:rPr>
              <a:t>DDL</a:t>
            </a:r>
            <a:r>
              <a:rPr lang="zh-CN" altLang="en-US" b="0">
                <a:latin typeface="阿里巴巴普惠体" panose="00020600040101010101" charset="-122"/>
                <a:ea typeface="阿里巴巴普惠体" panose="00020600040101010101" charset="-122"/>
              </a:rPr>
              <a:t>、</a:t>
            </a:r>
            <a:r>
              <a:rPr lang="en-US" altLang="zh-CN" b="0">
                <a:latin typeface="阿里巴巴普惠体" panose="00020600040101010101" charset="-122"/>
                <a:ea typeface="阿里巴巴普惠体" panose="00020600040101010101" charset="-122"/>
              </a:rPr>
              <a:t>DQL</a:t>
            </a:r>
            <a:r>
              <a:rPr lang="zh-CN" altLang="en-US" b="0">
                <a:latin typeface="阿里巴巴普惠体" panose="00020600040101010101" charset="-122"/>
                <a:ea typeface="阿里巴巴普惠体" panose="00020600040101010101" charset="-122"/>
              </a:rPr>
              <a:t>等之前，我们先来了解</a:t>
            </a:r>
            <a:r>
              <a:rPr lang="en-US" altLang="zh-CN" b="0">
                <a:latin typeface="阿里巴巴普惠体" panose="00020600040101010101" charset="-122"/>
                <a:ea typeface="阿里巴巴普惠体" panose="00020600040101010101" charset="-122"/>
              </a:rPr>
              <a:t>SQL</a:t>
            </a:r>
            <a:r>
              <a:rPr lang="zh-CN" altLang="en-US" b="0">
                <a:latin typeface="阿里巴巴普惠体" panose="00020600040101010101" charset="-122"/>
                <a:ea typeface="阿里巴巴普惠体" panose="00020600040101010101" charset="-122"/>
              </a:rPr>
              <a:t>的语法特征。</a:t>
            </a:r>
            <a:endParaRPr lang="zh-CN" altLang="en-US" b="0">
              <a:latin typeface="阿里巴巴普惠体" panose="00020600040101010101" charset="-122"/>
              <a:ea typeface="阿里巴巴普惠体" panose="00020600040101010101" charset="-122"/>
            </a:endParaRPr>
          </a:p>
          <a:p>
            <a:pPr marL="285750" indent="-285750">
              <a:buFont typeface="Arial" panose="020B0604020202020204" pitchFamily="34" charset="0"/>
              <a:buChar char="•"/>
            </a:pPr>
            <a:r>
              <a:rPr lang="en-US" altLang="zh-CN" b="0">
                <a:latin typeface="阿里巴巴普惠体" panose="00020600040101010101" charset="-122"/>
                <a:ea typeface="阿里巴巴普惠体" panose="00020600040101010101" charset="-122"/>
              </a:rPr>
              <a:t>SQL</a:t>
            </a:r>
            <a:r>
              <a:rPr lang="zh-CN" altLang="en-US" b="0">
                <a:latin typeface="阿里巴巴普惠体" panose="00020600040101010101" charset="-122"/>
                <a:ea typeface="阿里巴巴普惠体" panose="00020600040101010101" charset="-122"/>
              </a:rPr>
              <a:t>语言，大小写不敏感</a:t>
            </a:r>
            <a:endParaRPr lang="zh-CN" altLang="en-US" b="0">
              <a:latin typeface="阿里巴巴普惠体" panose="00020600040101010101" charset="-122"/>
              <a:ea typeface="阿里巴巴普惠体" panose="00020600040101010101" charset="-122"/>
            </a:endParaRPr>
          </a:p>
          <a:p>
            <a:pPr marL="285750" indent="-285750">
              <a:buFont typeface="Arial" panose="020B0604020202020204" pitchFamily="34" charset="0"/>
              <a:buChar char="•"/>
            </a:pPr>
            <a:r>
              <a:rPr lang="en-US" altLang="zh-CN" b="0">
                <a:latin typeface="阿里巴巴普惠体" panose="00020600040101010101" charset="-122"/>
                <a:ea typeface="阿里巴巴普惠体" panose="00020600040101010101" charset="-122"/>
              </a:rPr>
              <a:t>SQL</a:t>
            </a:r>
            <a:r>
              <a:rPr lang="zh-CN" altLang="en-US" b="0">
                <a:latin typeface="阿里巴巴普惠体" panose="00020600040101010101" charset="-122"/>
                <a:ea typeface="阿里巴巴普惠体" panose="00020600040101010101" charset="-122"/>
              </a:rPr>
              <a:t>可以单行或多行书写，最后以</a:t>
            </a:r>
            <a:r>
              <a:rPr lang="en-US" altLang="zh-CN" b="0">
                <a:latin typeface="阿里巴巴普惠体" panose="00020600040101010101" charset="-122"/>
                <a:ea typeface="阿里巴巴普惠体" panose="00020600040101010101" charset="-122"/>
              </a:rPr>
              <a:t>;</a:t>
            </a:r>
            <a:r>
              <a:rPr lang="zh-CN" altLang="en-US" b="0">
                <a:latin typeface="阿里巴巴普惠体" panose="00020600040101010101" charset="-122"/>
                <a:ea typeface="阿里巴巴普惠体" panose="00020600040101010101" charset="-122"/>
              </a:rPr>
              <a:t>号结束</a:t>
            </a:r>
            <a:endParaRPr lang="zh-CN" altLang="en-US" b="0">
              <a:latin typeface="阿里巴巴普惠体" panose="00020600040101010101" charset="-122"/>
              <a:ea typeface="阿里巴巴普惠体" panose="00020600040101010101" charset="-122"/>
            </a:endParaRPr>
          </a:p>
          <a:p>
            <a:pPr marL="285750" indent="-285750">
              <a:buFont typeface="Arial" panose="020B0604020202020204" pitchFamily="34" charset="0"/>
              <a:buChar char="•"/>
            </a:pPr>
            <a:r>
              <a:rPr lang="en-US" altLang="zh-CN" b="0">
                <a:latin typeface="阿里巴巴普惠体" panose="00020600040101010101" charset="-122"/>
                <a:ea typeface="阿里巴巴普惠体" panose="00020600040101010101" charset="-122"/>
              </a:rPr>
              <a:t>SQL</a:t>
            </a:r>
            <a:r>
              <a:rPr lang="zh-CN" altLang="en-US" b="0">
                <a:latin typeface="阿里巴巴普惠体" panose="00020600040101010101" charset="-122"/>
                <a:ea typeface="阿里巴巴普惠体" panose="00020600040101010101" charset="-122"/>
              </a:rPr>
              <a:t>支持注释：</a:t>
            </a:r>
            <a:endParaRPr lang="zh-CN" altLang="en-US" b="0">
              <a:latin typeface="阿里巴巴普惠体" panose="00020600040101010101" charset="-122"/>
              <a:ea typeface="阿里巴巴普惠体" panose="00020600040101010101" charset="-122"/>
            </a:endParaRPr>
          </a:p>
          <a:p>
            <a:pPr marL="742950" lvl="1" indent="-285750">
              <a:buFont typeface="Arial" panose="020B0604020202020204" pitchFamily="34" charset="0"/>
              <a:buChar char="•"/>
            </a:pPr>
            <a:r>
              <a:rPr lang="zh-CN" altLang="en-US" sz="1800" b="0">
                <a:latin typeface="阿里巴巴普惠体" panose="00020600040101010101" charset="-122"/>
                <a:ea typeface="阿里巴巴普惠体" panose="00020600040101010101" charset="-122"/>
              </a:rPr>
              <a:t>单行注释：</a:t>
            </a:r>
            <a:r>
              <a:rPr lang="en-US" altLang="zh-CN" sz="1800" b="0">
                <a:latin typeface="阿里巴巴普惠体" panose="00020600040101010101" charset="-122"/>
                <a:ea typeface="阿里巴巴普惠体" panose="00020600040101010101" charset="-122"/>
              </a:rPr>
              <a:t> -- </a:t>
            </a:r>
            <a:r>
              <a:rPr lang="zh-CN" altLang="en-US" sz="1800" b="0">
                <a:latin typeface="阿里巴巴普惠体" panose="00020600040101010101" charset="-122"/>
                <a:ea typeface="阿里巴巴普惠体" panose="00020600040101010101" charset="-122"/>
              </a:rPr>
              <a:t>注释内容（</a:t>
            </a:r>
            <a:r>
              <a:rPr lang="en-US" altLang="zh-CN" sz="1800" b="0">
                <a:latin typeface="阿里巴巴普惠体" panose="00020600040101010101" charset="-122"/>
                <a:ea typeface="阿里巴巴普惠体" panose="00020600040101010101" charset="-122"/>
              </a:rPr>
              <a:t>--</a:t>
            </a:r>
            <a:r>
              <a:rPr lang="zh-CN" altLang="en-US" sz="1800" b="0">
                <a:latin typeface="阿里巴巴普惠体" panose="00020600040101010101" charset="-122"/>
                <a:ea typeface="阿里巴巴普惠体" panose="00020600040101010101" charset="-122"/>
              </a:rPr>
              <a:t>后面一定要有一个空格）</a:t>
            </a:r>
            <a:endParaRPr lang="zh-CN" altLang="en-US" sz="1800" b="0">
              <a:latin typeface="阿里巴巴普惠体" panose="00020600040101010101" charset="-122"/>
              <a:ea typeface="阿里巴巴普惠体" panose="00020600040101010101" charset="-122"/>
            </a:endParaRPr>
          </a:p>
          <a:p>
            <a:pPr marL="742950" lvl="1" indent="-285750">
              <a:buFont typeface="Arial" panose="020B0604020202020204" pitchFamily="34" charset="0"/>
              <a:buChar char="•"/>
            </a:pPr>
            <a:r>
              <a:rPr lang="zh-CN" altLang="en-US" sz="1800" b="0">
                <a:latin typeface="阿里巴巴普惠体" panose="00020600040101010101" charset="-122"/>
                <a:ea typeface="阿里巴巴普惠体" panose="00020600040101010101" charset="-122"/>
              </a:rPr>
              <a:t>单行注释：</a:t>
            </a:r>
            <a:r>
              <a:rPr lang="en-US" altLang="zh-CN" sz="1800" b="0">
                <a:latin typeface="阿里巴巴普惠体" panose="00020600040101010101" charset="-122"/>
                <a:ea typeface="阿里巴巴普惠体" panose="00020600040101010101" charset="-122"/>
              </a:rPr>
              <a:t># </a:t>
            </a:r>
            <a:r>
              <a:rPr lang="zh-CN" altLang="en-US" sz="1800" b="0">
                <a:latin typeface="阿里巴巴普惠体" panose="00020600040101010101" charset="-122"/>
                <a:ea typeface="阿里巴巴普惠体" panose="00020600040101010101" charset="-122"/>
              </a:rPr>
              <a:t>注释内容（</a:t>
            </a:r>
            <a:r>
              <a:rPr lang="en-US" altLang="zh-CN" sz="1800" b="0">
                <a:latin typeface="阿里巴巴普惠体" panose="00020600040101010101" charset="-122"/>
                <a:ea typeface="阿里巴巴普惠体" panose="00020600040101010101" charset="-122"/>
              </a:rPr>
              <a:t># </a:t>
            </a:r>
            <a:r>
              <a:rPr lang="zh-CN" altLang="en-US" sz="1800" b="0">
                <a:latin typeface="阿里巴巴普惠体" panose="00020600040101010101" charset="-122"/>
                <a:ea typeface="阿里巴巴普惠体" panose="00020600040101010101" charset="-122"/>
              </a:rPr>
              <a:t>后面可以不加空格，推荐加上）</a:t>
            </a:r>
            <a:endParaRPr lang="zh-CN" altLang="en-US" sz="1800" b="0">
              <a:latin typeface="阿里巴巴普惠体" panose="00020600040101010101" charset="-122"/>
              <a:ea typeface="阿里巴巴普惠体" panose="00020600040101010101" charset="-122"/>
            </a:endParaRPr>
          </a:p>
          <a:p>
            <a:pPr marL="742950" lvl="1" indent="-285750">
              <a:buFont typeface="Arial" panose="020B0604020202020204" pitchFamily="34" charset="0"/>
              <a:buChar char="•"/>
            </a:pPr>
            <a:r>
              <a:rPr lang="zh-CN" altLang="en-US" sz="1800" b="0">
                <a:latin typeface="阿里巴巴普惠体" panose="00020600040101010101" charset="-122"/>
                <a:ea typeface="阿里巴巴普惠体" panose="00020600040101010101" charset="-122"/>
              </a:rPr>
              <a:t>多行注释：</a:t>
            </a:r>
            <a:r>
              <a:rPr lang="en-US" altLang="zh-CN" sz="1800" b="0">
                <a:latin typeface="阿里巴巴普惠体" panose="00020600040101010101" charset="-122"/>
                <a:ea typeface="阿里巴巴普惠体" panose="00020600040101010101" charset="-122"/>
              </a:rPr>
              <a:t>/*  </a:t>
            </a:r>
            <a:r>
              <a:rPr lang="zh-CN" altLang="en-US" sz="1800" b="0">
                <a:latin typeface="阿里巴巴普惠体" panose="00020600040101010101" charset="-122"/>
                <a:ea typeface="阿里巴巴普惠体" panose="00020600040101010101" charset="-122"/>
              </a:rPr>
              <a:t>注释内容</a:t>
            </a:r>
            <a:r>
              <a:rPr lang="en-US" altLang="zh-CN" sz="1800" b="0">
                <a:latin typeface="阿里巴巴普惠体" panose="00020600040101010101" charset="-122"/>
                <a:ea typeface="阿里巴巴普惠体" panose="00020600040101010101" charset="-122"/>
              </a:rPr>
              <a:t>  */</a:t>
            </a:r>
            <a:endParaRPr lang="zh-CN" altLang="en-US" b="0">
              <a:latin typeface="阿里巴巴普惠体" panose="00020600040101010101" charset="-122"/>
              <a:ea typeface="阿里巴巴普惠体" panose="00020600040101010101" charset="-122"/>
            </a:endParaRPr>
          </a:p>
          <a:p>
            <a:endParaRPr lang="zh-CN" altLang="en-US" b="0">
              <a:latin typeface="阿里巴巴普惠体" panose="00020600040101010101" charset="-122"/>
              <a:ea typeface="阿里巴巴普惠体" panose="00020600040101010101" charset="-122"/>
            </a:endParaRPr>
          </a:p>
        </p:txBody>
      </p:sp>
      <p:pic>
        <p:nvPicPr>
          <p:cNvPr id="5" name="图片 4" descr="01 (144)"/>
          <p:cNvPicPr>
            <a:picLocks noChangeAspect="1"/>
          </p:cNvPicPr>
          <p:nvPr/>
        </p:nvPicPr>
        <p:blipFill>
          <a:blip r:embed="rId1"/>
          <a:stretch>
            <a:fillRect/>
          </a:stretch>
        </p:blipFill>
        <p:spPr>
          <a:xfrm>
            <a:off x="10415905" y="4681220"/>
            <a:ext cx="1993900" cy="19939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无处不在的数据库</a:t>
            </a:r>
          </a:p>
        </p:txBody>
      </p:sp>
      <p:sp>
        <p:nvSpPr>
          <p:cNvPr id="3" name="文本占位符 2"/>
          <p:cNvSpPr>
            <a:spLocks noGrp="1"/>
          </p:cNvSpPr>
          <p:nvPr>
            <p:ph type="body" sz="quarter" idx="11"/>
          </p:nvPr>
        </p:nvSpPr>
        <p:spPr/>
        <p:txBody>
          <a:bodyPr/>
          <a:p>
            <a:r>
              <a:rPr lang="zh-CN" altLang="en-US"/>
              <a:t>信息化社会，无处不在的就是数据。</a:t>
            </a:r>
            <a:endParaRPr lang="zh-CN" altLang="en-US"/>
          </a:p>
          <a:p>
            <a:endParaRPr lang="zh-CN" altLang="en-US"/>
          </a:p>
          <a:p>
            <a:endParaRPr lang="zh-CN" altLang="en-US"/>
          </a:p>
          <a:p>
            <a:endParaRPr lang="zh-CN" altLang="en-US"/>
          </a:p>
          <a:p>
            <a:endParaRPr lang="zh-CN" altLang="en-US"/>
          </a:p>
          <a:p>
            <a:endParaRPr lang="zh-CN" altLang="en-US"/>
          </a:p>
          <a:p>
            <a:r>
              <a:rPr lang="zh-CN" altLang="en-US"/>
              <a:t>编程语言可以归纳为，数据的计算一类。</a:t>
            </a:r>
            <a:endParaRPr lang="zh-CN" altLang="en-US"/>
          </a:p>
          <a:p>
            <a:r>
              <a:rPr lang="zh-CN" altLang="en-US"/>
              <a:t>那数据的存储呢</a:t>
            </a:r>
            <a:r>
              <a:rPr lang="en-US" altLang="zh-CN"/>
              <a:t>?</a:t>
            </a:r>
            <a:endParaRPr lang="en-US" altLang="zh-CN"/>
          </a:p>
          <a:p>
            <a:endParaRPr lang="en-US" altLang="zh-CN"/>
          </a:p>
          <a:p>
            <a:endParaRPr lang="en-US" altLang="zh-CN"/>
          </a:p>
          <a:p>
            <a:pPr algn="ctr"/>
            <a:r>
              <a:rPr lang="zh-CN" altLang="en-US" sz="2400" b="1">
                <a:solidFill>
                  <a:srgbClr val="FF0000"/>
                </a:solidFill>
                <a:latin typeface="纤黑体" panose="02000000000000000000" charset="-122"/>
                <a:ea typeface="纤黑体" panose="02000000000000000000" charset="-122"/>
                <a:cs typeface="纤黑体" panose="02000000000000000000" charset="-122"/>
              </a:rPr>
              <a:t>数据库就是存储数据</a:t>
            </a:r>
            <a:r>
              <a:rPr lang="zh-CN" altLang="en-US" sz="2400" b="1">
                <a:solidFill>
                  <a:srgbClr val="FF0000"/>
                </a:solidFill>
                <a:latin typeface="纤黑体" panose="02000000000000000000" charset="-122"/>
                <a:ea typeface="纤黑体" panose="02000000000000000000" charset="-122"/>
                <a:cs typeface="纤黑体" panose="02000000000000000000" charset="-122"/>
              </a:rPr>
              <a:t>的库，那么它是如何组织数据并存储的呢</a:t>
            </a:r>
            <a:r>
              <a:rPr lang="en-US" altLang="zh-CN" sz="2400" b="1">
                <a:solidFill>
                  <a:srgbClr val="FF0000"/>
                </a:solidFill>
                <a:latin typeface="纤黑体" panose="02000000000000000000" charset="-122"/>
                <a:ea typeface="纤黑体" panose="02000000000000000000" charset="-122"/>
                <a:cs typeface="纤黑体" panose="02000000000000000000" charset="-122"/>
              </a:rPr>
              <a:t>?</a:t>
            </a:r>
            <a:endParaRPr lang="en-US" altLang="zh-CN" sz="2400" b="1">
              <a:solidFill>
                <a:srgbClr val="FF0000"/>
              </a:solidFill>
              <a:latin typeface="纤黑体" panose="02000000000000000000" charset="-122"/>
              <a:ea typeface="纤黑体" panose="02000000000000000000" charset="-122"/>
              <a:cs typeface="纤黑体" panose="02000000000000000000" charset="-122"/>
            </a:endParaRPr>
          </a:p>
        </p:txBody>
      </p:sp>
      <p:pic>
        <p:nvPicPr>
          <p:cNvPr id="4" name="图片 3"/>
          <p:cNvPicPr>
            <a:picLocks noChangeAspect="1"/>
          </p:cNvPicPr>
          <p:nvPr/>
        </p:nvPicPr>
        <p:blipFill>
          <a:blip r:embed="rId1"/>
          <a:stretch>
            <a:fillRect/>
          </a:stretch>
        </p:blipFill>
        <p:spPr>
          <a:xfrm>
            <a:off x="764540" y="2163445"/>
            <a:ext cx="4612005" cy="1690370"/>
          </a:xfrm>
          <a:prstGeom prst="rect">
            <a:avLst/>
          </a:prstGeom>
          <a:ln>
            <a:noFill/>
          </a:ln>
        </p:spPr>
      </p:pic>
      <p:sp>
        <p:nvSpPr>
          <p:cNvPr id="5" name="左大括号 4"/>
          <p:cNvSpPr/>
          <p:nvPr/>
        </p:nvSpPr>
        <p:spPr>
          <a:xfrm>
            <a:off x="5376545" y="1314450"/>
            <a:ext cx="795655" cy="237363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pic>
        <p:nvPicPr>
          <p:cNvPr id="6" name="图片 5"/>
          <p:cNvPicPr>
            <a:picLocks noChangeAspect="1"/>
          </p:cNvPicPr>
          <p:nvPr/>
        </p:nvPicPr>
        <p:blipFill>
          <a:blip r:embed="rId2"/>
          <a:stretch>
            <a:fillRect/>
          </a:stretch>
        </p:blipFill>
        <p:spPr>
          <a:xfrm>
            <a:off x="6259830" y="988060"/>
            <a:ext cx="1158240" cy="594360"/>
          </a:xfrm>
          <a:prstGeom prst="rect">
            <a:avLst/>
          </a:prstGeom>
        </p:spPr>
      </p:pic>
      <p:pic>
        <p:nvPicPr>
          <p:cNvPr id="8" name="图片 7"/>
          <p:cNvPicPr>
            <a:picLocks noChangeAspect="1"/>
          </p:cNvPicPr>
          <p:nvPr/>
        </p:nvPicPr>
        <p:blipFill>
          <a:blip r:embed="rId3"/>
          <a:stretch>
            <a:fillRect/>
          </a:stretch>
        </p:blipFill>
        <p:spPr>
          <a:xfrm>
            <a:off x="6259830" y="2158365"/>
            <a:ext cx="1958340" cy="685800"/>
          </a:xfrm>
          <a:prstGeom prst="rect">
            <a:avLst/>
          </a:prstGeom>
        </p:spPr>
      </p:pic>
      <p:pic>
        <p:nvPicPr>
          <p:cNvPr id="9" name="图片 8"/>
          <p:cNvPicPr>
            <a:picLocks noChangeAspect="1"/>
          </p:cNvPicPr>
          <p:nvPr/>
        </p:nvPicPr>
        <p:blipFill>
          <a:blip r:embed="rId4"/>
          <a:stretch>
            <a:fillRect/>
          </a:stretch>
        </p:blipFill>
        <p:spPr>
          <a:xfrm>
            <a:off x="6259830" y="3331845"/>
            <a:ext cx="2194560" cy="868680"/>
          </a:xfrm>
          <a:prstGeom prst="rect">
            <a:avLst/>
          </a:prstGeom>
        </p:spPr>
      </p:pic>
      <p:pic>
        <p:nvPicPr>
          <p:cNvPr id="11" name="图片 10" descr="01 (50)"/>
          <p:cNvPicPr>
            <a:picLocks noChangeAspect="1"/>
          </p:cNvPicPr>
          <p:nvPr/>
        </p:nvPicPr>
        <p:blipFill>
          <a:blip r:embed="rId5"/>
          <a:stretch>
            <a:fillRect/>
          </a:stretch>
        </p:blipFill>
        <p:spPr>
          <a:xfrm>
            <a:off x="10621645" y="4755515"/>
            <a:ext cx="1883410" cy="1883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anim calcmode="lin" valueType="num">
                                      <p:cBhvr additive="base">
                                        <p:cTn id="23"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DDL - </a:t>
            </a:r>
            <a:r>
              <a:t>库管理</a:t>
            </a:r>
          </a:p>
        </p:txBody>
      </p:sp>
      <p:sp>
        <p:nvSpPr>
          <p:cNvPr id="3" name="文本占位符 2"/>
          <p:cNvSpPr>
            <a:spLocks noGrp="1"/>
          </p:cNvSpPr>
          <p:nvPr>
            <p:ph type="body" sz="quarter" idx="11"/>
          </p:nvPr>
        </p:nvSpPr>
        <p:spPr/>
        <p:txBody>
          <a:bodyPr/>
          <a:p>
            <a:r>
              <a:rPr lang="zh-CN" altLang="en-US" b="0">
                <a:latin typeface="阿里巴巴普惠体" panose="00020600040101010101" charset="-122"/>
                <a:ea typeface="阿里巴巴普惠体" panose="00020600040101010101" charset="-122"/>
              </a:rPr>
              <a:t>现在来简单学习一下数据库管理的相关</a:t>
            </a:r>
            <a:r>
              <a:rPr lang="en-US" altLang="zh-CN" b="0">
                <a:latin typeface="阿里巴巴普惠体" panose="00020600040101010101" charset="-122"/>
                <a:ea typeface="阿里巴巴普惠体" panose="00020600040101010101" charset="-122"/>
              </a:rPr>
              <a:t>SQL</a:t>
            </a:r>
            <a:endParaRPr lang="en-US" altLang="zh-CN" b="0">
              <a:latin typeface="阿里巴巴普惠体" panose="00020600040101010101" charset="-122"/>
              <a:ea typeface="阿里巴巴普惠体" panose="00020600040101010101" charset="-122"/>
            </a:endParaRPr>
          </a:p>
          <a:p>
            <a:endParaRPr lang="en-US" altLang="zh-CN" b="0">
              <a:latin typeface="阿里巴巴普惠体" panose="00020600040101010101" charset="-122"/>
              <a:ea typeface="阿里巴巴普惠体" panose="00020600040101010101" charset="-122"/>
            </a:endParaRPr>
          </a:p>
        </p:txBody>
      </p:sp>
      <p:pic>
        <p:nvPicPr>
          <p:cNvPr id="4" name="图片 3" descr="01 (149)"/>
          <p:cNvPicPr>
            <a:picLocks noChangeAspect="1"/>
          </p:cNvPicPr>
          <p:nvPr/>
        </p:nvPicPr>
        <p:blipFill>
          <a:blip r:embed="rId1"/>
          <a:stretch>
            <a:fillRect/>
          </a:stretch>
        </p:blipFill>
        <p:spPr>
          <a:xfrm>
            <a:off x="10611485" y="4879975"/>
            <a:ext cx="1778635" cy="1778635"/>
          </a:xfrm>
          <a:prstGeom prst="rect">
            <a:avLst/>
          </a:prstGeom>
        </p:spPr>
      </p:pic>
      <p:sp>
        <p:nvSpPr>
          <p:cNvPr id="5" name="矩形 4"/>
          <p:cNvSpPr/>
          <p:nvPr/>
        </p:nvSpPr>
        <p:spPr>
          <a:xfrm>
            <a:off x="798830" y="2113915"/>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查看数据库</a:t>
            </a:r>
            <a:endParaRPr lang="zh-CN" altLang="en-US"/>
          </a:p>
        </p:txBody>
      </p:sp>
      <p:pic>
        <p:nvPicPr>
          <p:cNvPr id="6" name="图片 5"/>
          <p:cNvPicPr>
            <a:picLocks noChangeAspect="1"/>
          </p:cNvPicPr>
          <p:nvPr/>
        </p:nvPicPr>
        <p:blipFill>
          <a:blip r:embed="rId2"/>
          <a:stretch>
            <a:fillRect/>
          </a:stretch>
        </p:blipFill>
        <p:spPr>
          <a:xfrm>
            <a:off x="798830" y="2582545"/>
            <a:ext cx="1828800" cy="289560"/>
          </a:xfrm>
          <a:prstGeom prst="rect">
            <a:avLst/>
          </a:prstGeom>
        </p:spPr>
      </p:pic>
      <p:sp>
        <p:nvSpPr>
          <p:cNvPr id="7" name="矩形 6"/>
          <p:cNvSpPr/>
          <p:nvPr/>
        </p:nvSpPr>
        <p:spPr>
          <a:xfrm>
            <a:off x="798830" y="308229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使用数据库</a:t>
            </a:r>
            <a:endParaRPr lang="zh-CN" altLang="en-US"/>
          </a:p>
        </p:txBody>
      </p:sp>
      <p:pic>
        <p:nvPicPr>
          <p:cNvPr id="8" name="图片 7"/>
          <p:cNvPicPr>
            <a:picLocks noChangeAspect="1"/>
          </p:cNvPicPr>
          <p:nvPr/>
        </p:nvPicPr>
        <p:blipFill>
          <a:blip r:embed="rId3"/>
          <a:stretch>
            <a:fillRect/>
          </a:stretch>
        </p:blipFill>
        <p:spPr>
          <a:xfrm>
            <a:off x="798830" y="3514725"/>
            <a:ext cx="1600200" cy="320040"/>
          </a:xfrm>
          <a:prstGeom prst="rect">
            <a:avLst/>
          </a:prstGeom>
        </p:spPr>
      </p:pic>
      <p:sp>
        <p:nvSpPr>
          <p:cNvPr id="9" name="矩形 8"/>
          <p:cNvSpPr/>
          <p:nvPr/>
        </p:nvSpPr>
        <p:spPr>
          <a:xfrm>
            <a:off x="772795" y="405765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创建数据库</a:t>
            </a:r>
            <a:endParaRPr lang="zh-CN" altLang="en-US"/>
          </a:p>
        </p:txBody>
      </p:sp>
      <p:pic>
        <p:nvPicPr>
          <p:cNvPr id="10" name="图片 9"/>
          <p:cNvPicPr>
            <a:picLocks noChangeAspect="1"/>
          </p:cNvPicPr>
          <p:nvPr/>
        </p:nvPicPr>
        <p:blipFill>
          <a:blip r:embed="rId4"/>
          <a:stretch>
            <a:fillRect/>
          </a:stretch>
        </p:blipFill>
        <p:spPr>
          <a:xfrm>
            <a:off x="772795" y="4477385"/>
            <a:ext cx="4846320" cy="312420"/>
          </a:xfrm>
          <a:prstGeom prst="rect">
            <a:avLst/>
          </a:prstGeom>
        </p:spPr>
      </p:pic>
      <p:sp>
        <p:nvSpPr>
          <p:cNvPr id="11" name="矩形 10"/>
          <p:cNvSpPr/>
          <p:nvPr/>
        </p:nvSpPr>
        <p:spPr>
          <a:xfrm>
            <a:off x="772795" y="4925695"/>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删除数据库</a:t>
            </a:r>
            <a:endParaRPr lang="zh-CN" altLang="en-US"/>
          </a:p>
        </p:txBody>
      </p:sp>
      <p:pic>
        <p:nvPicPr>
          <p:cNvPr id="12" name="图片 11"/>
          <p:cNvPicPr>
            <a:picLocks noChangeAspect="1"/>
          </p:cNvPicPr>
          <p:nvPr/>
        </p:nvPicPr>
        <p:blipFill>
          <a:blip r:embed="rId5"/>
          <a:stretch>
            <a:fillRect/>
          </a:stretch>
        </p:blipFill>
        <p:spPr>
          <a:xfrm>
            <a:off x="772795" y="5371465"/>
            <a:ext cx="2827020" cy="274320"/>
          </a:xfrm>
          <a:prstGeom prst="rect">
            <a:avLst/>
          </a:prstGeom>
        </p:spPr>
      </p:pic>
      <p:pic>
        <p:nvPicPr>
          <p:cNvPr id="13" name="图片 12"/>
          <p:cNvPicPr>
            <a:picLocks noChangeAspect="1"/>
          </p:cNvPicPr>
          <p:nvPr/>
        </p:nvPicPr>
        <p:blipFill>
          <a:blip r:embed="rId6"/>
          <a:stretch>
            <a:fillRect/>
          </a:stretch>
        </p:blipFill>
        <p:spPr>
          <a:xfrm>
            <a:off x="798830" y="6227445"/>
            <a:ext cx="2202180" cy="259080"/>
          </a:xfrm>
          <a:prstGeom prst="rect">
            <a:avLst/>
          </a:prstGeom>
        </p:spPr>
      </p:pic>
      <p:sp>
        <p:nvSpPr>
          <p:cNvPr id="14" name="矩形 13"/>
          <p:cNvSpPr/>
          <p:nvPr/>
        </p:nvSpPr>
        <p:spPr>
          <a:xfrm>
            <a:off x="772795" y="5781675"/>
            <a:ext cx="306514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查看当前使用的数据库</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DDL - </a:t>
            </a:r>
            <a:r>
              <a:t>表管理</a:t>
            </a:r>
          </a:p>
        </p:txBody>
      </p:sp>
      <p:pic>
        <p:nvPicPr>
          <p:cNvPr id="5" name="图片 4" descr="01 (144)"/>
          <p:cNvPicPr>
            <a:picLocks noChangeAspect="1"/>
          </p:cNvPicPr>
          <p:nvPr/>
        </p:nvPicPr>
        <p:blipFill>
          <a:blip r:embed="rId1"/>
          <a:stretch>
            <a:fillRect/>
          </a:stretch>
        </p:blipFill>
        <p:spPr>
          <a:xfrm>
            <a:off x="10415905" y="4681220"/>
            <a:ext cx="1993900" cy="1993900"/>
          </a:xfrm>
          <a:prstGeom prst="rect">
            <a:avLst/>
          </a:prstGeom>
        </p:spPr>
      </p:pic>
      <p:sp>
        <p:nvSpPr>
          <p:cNvPr id="4" name="矩形 3"/>
          <p:cNvSpPr/>
          <p:nvPr/>
        </p:nvSpPr>
        <p:spPr>
          <a:xfrm>
            <a:off x="798830" y="164338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查看有哪些表</a:t>
            </a:r>
            <a:endParaRPr lang="zh-CN" altLang="en-US"/>
          </a:p>
        </p:txBody>
      </p:sp>
      <p:pic>
        <p:nvPicPr>
          <p:cNvPr id="6" name="图片 5"/>
          <p:cNvPicPr>
            <a:picLocks noChangeAspect="1"/>
          </p:cNvPicPr>
          <p:nvPr/>
        </p:nvPicPr>
        <p:blipFill>
          <a:blip r:embed="rId2"/>
          <a:stretch>
            <a:fillRect/>
          </a:stretch>
        </p:blipFill>
        <p:spPr>
          <a:xfrm>
            <a:off x="798830" y="2212975"/>
            <a:ext cx="1645920" cy="312420"/>
          </a:xfrm>
          <a:prstGeom prst="rect">
            <a:avLst/>
          </a:prstGeom>
        </p:spPr>
      </p:pic>
      <p:sp>
        <p:nvSpPr>
          <p:cNvPr id="7" name="文本框 6"/>
          <p:cNvSpPr txBox="1"/>
          <p:nvPr/>
        </p:nvSpPr>
        <p:spPr>
          <a:xfrm>
            <a:off x="2637790" y="2212975"/>
            <a:ext cx="2285365" cy="306705"/>
          </a:xfrm>
          <a:prstGeom prst="rect">
            <a:avLst/>
          </a:prstGeom>
          <a:noFill/>
        </p:spPr>
        <p:txBody>
          <a:bodyPr wrap="none">
            <a:spAutoFit/>
          </a:bodyPr>
          <a:p>
            <a:pPr fontAlgn="auto">
              <a:spcBef>
                <a:spcPts val="0"/>
              </a:spcBef>
              <a:spcAft>
                <a:spcPts val="0"/>
              </a:spcAft>
            </a:pPr>
            <a:r>
              <a:rPr lang="zh-CN" altLang="en-US" sz="1400" b="1" dirty="0">
                <a:solidFill>
                  <a:srgbClr val="FF0000"/>
                </a:solidFill>
                <a:latin typeface="纤黑体" panose="02000000000000000000" charset="-122"/>
                <a:ea typeface="纤黑体" panose="02000000000000000000" charset="-122"/>
              </a:rPr>
              <a:t>注意：需要先选择数据库哦</a:t>
            </a:r>
            <a:endParaRPr lang="zh-CN" altLang="en-US" sz="1400" b="1" dirty="0">
              <a:solidFill>
                <a:srgbClr val="FF0000"/>
              </a:solidFill>
              <a:latin typeface="纤黑体" panose="02000000000000000000" charset="-122"/>
              <a:ea typeface="纤黑体" panose="02000000000000000000" charset="-122"/>
            </a:endParaRPr>
          </a:p>
        </p:txBody>
      </p:sp>
      <p:sp>
        <p:nvSpPr>
          <p:cNvPr id="8" name="矩形 7"/>
          <p:cNvSpPr/>
          <p:nvPr/>
        </p:nvSpPr>
        <p:spPr>
          <a:xfrm>
            <a:off x="5530215" y="1643380"/>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创建表</a:t>
            </a:r>
            <a:endParaRPr lang="zh-CN" altLang="en-US"/>
          </a:p>
        </p:txBody>
      </p:sp>
      <p:pic>
        <p:nvPicPr>
          <p:cNvPr id="9" name="图片 8"/>
          <p:cNvPicPr>
            <a:picLocks noChangeAspect="1"/>
          </p:cNvPicPr>
          <p:nvPr/>
        </p:nvPicPr>
        <p:blipFill>
          <a:blip r:embed="rId3"/>
          <a:stretch>
            <a:fillRect/>
          </a:stretch>
        </p:blipFill>
        <p:spPr>
          <a:xfrm>
            <a:off x="5530215" y="2212975"/>
            <a:ext cx="2331720" cy="1470660"/>
          </a:xfrm>
          <a:prstGeom prst="rect">
            <a:avLst/>
          </a:prstGeom>
        </p:spPr>
      </p:pic>
      <p:pic>
        <p:nvPicPr>
          <p:cNvPr id="10" name="图片 9"/>
          <p:cNvPicPr>
            <a:picLocks noChangeAspect="1"/>
          </p:cNvPicPr>
          <p:nvPr/>
        </p:nvPicPr>
        <p:blipFill>
          <a:blip r:embed="rId4"/>
          <a:stretch>
            <a:fillRect/>
          </a:stretch>
        </p:blipFill>
        <p:spPr>
          <a:xfrm>
            <a:off x="5530215" y="3800475"/>
            <a:ext cx="4613275" cy="1522730"/>
          </a:xfrm>
          <a:prstGeom prst="rect">
            <a:avLst/>
          </a:prstGeom>
        </p:spPr>
      </p:pic>
      <p:sp>
        <p:nvSpPr>
          <p:cNvPr id="11" name="矩形 10"/>
          <p:cNvSpPr/>
          <p:nvPr/>
        </p:nvSpPr>
        <p:spPr>
          <a:xfrm>
            <a:off x="798830" y="2793365"/>
            <a:ext cx="1626235" cy="309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删除表</a:t>
            </a:r>
            <a:endParaRPr lang="zh-CN" altLang="en-US"/>
          </a:p>
        </p:txBody>
      </p:sp>
      <p:pic>
        <p:nvPicPr>
          <p:cNvPr id="12" name="图片 11"/>
          <p:cNvPicPr>
            <a:picLocks noChangeAspect="1"/>
          </p:cNvPicPr>
          <p:nvPr/>
        </p:nvPicPr>
        <p:blipFill>
          <a:blip r:embed="rId5"/>
          <a:stretch>
            <a:fillRect/>
          </a:stretch>
        </p:blipFill>
        <p:spPr>
          <a:xfrm>
            <a:off x="798830" y="3409315"/>
            <a:ext cx="2110740" cy="274320"/>
          </a:xfrm>
          <a:prstGeom prst="rect">
            <a:avLst/>
          </a:prstGeom>
        </p:spPr>
      </p:pic>
      <p:pic>
        <p:nvPicPr>
          <p:cNvPr id="3" name="图片 2"/>
          <p:cNvPicPr>
            <a:picLocks noChangeAspect="1"/>
          </p:cNvPicPr>
          <p:nvPr/>
        </p:nvPicPr>
        <p:blipFill>
          <a:blip r:embed="rId6"/>
          <a:stretch>
            <a:fillRect/>
          </a:stretch>
        </p:blipFill>
        <p:spPr>
          <a:xfrm>
            <a:off x="798830" y="3881755"/>
            <a:ext cx="3268980" cy="2971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SQL</a:t>
            </a:r>
            <a:r>
              <a:rPr lang="zh-CN" altLang="en-US"/>
              <a:t>语言是什么？有什么作用？</a:t>
            </a:r>
            <a:endParaRPr lang="zh-CN" altLang="en-US"/>
          </a:p>
          <a:p>
            <a:pPr marL="0" indent="0">
              <a:buNone/>
            </a:pPr>
            <a:r>
              <a:rPr lang="en-US" altLang="zh-CN" sz="1400"/>
              <a:t>SQL</a:t>
            </a:r>
            <a:r>
              <a:rPr lang="zh-CN" altLang="en-US" sz="1400"/>
              <a:t>：结构化查询语言，用于操作数据库，通用于绝大多数的数据库软件</a:t>
            </a:r>
            <a:endParaRPr lang="zh-CN" altLang="en-US" sz="1400"/>
          </a:p>
          <a:p>
            <a:pPr marL="0" indent="0">
              <a:buNone/>
            </a:pPr>
            <a:r>
              <a:rPr lang="en-US" altLang="zh-CN"/>
              <a:t>2. SQL</a:t>
            </a:r>
            <a:r>
              <a:rPr lang="zh-CN" altLang="en-US"/>
              <a:t>的特征</a:t>
            </a:r>
            <a:endParaRPr lang="zh-CN" altLang="en-US"/>
          </a:p>
          <a:p>
            <a:pPr marL="285750" indent="-285750">
              <a:buFont typeface="Arial" panose="020B0604020202020204" pitchFamily="34" charset="0"/>
              <a:buChar char="•"/>
            </a:pPr>
            <a:r>
              <a:rPr lang="zh-CN" altLang="en-US" sz="1400"/>
              <a:t>大小写不敏感</a:t>
            </a:r>
            <a:endParaRPr lang="zh-CN" altLang="en-US" sz="1400"/>
          </a:p>
          <a:p>
            <a:pPr marL="285750" indent="-285750">
              <a:buFont typeface="Arial" panose="020B0604020202020204" pitchFamily="34" charset="0"/>
              <a:buChar char="•"/>
            </a:pPr>
            <a:r>
              <a:rPr lang="zh-CN" altLang="en-US" sz="1400"/>
              <a:t>需以</a:t>
            </a:r>
            <a:r>
              <a:rPr lang="en-US" altLang="zh-CN" sz="1400"/>
              <a:t>;</a:t>
            </a:r>
            <a:r>
              <a:rPr lang="zh-CN" altLang="en-US" sz="1400"/>
              <a:t>号结尾</a:t>
            </a:r>
            <a:endParaRPr lang="zh-CN" altLang="en-US" sz="1400"/>
          </a:p>
          <a:p>
            <a:pPr marL="285750" indent="-285750">
              <a:buFont typeface="Arial" panose="020B0604020202020204" pitchFamily="34" charset="0"/>
              <a:buChar char="•"/>
            </a:pPr>
            <a:r>
              <a:rPr lang="zh-CN" altLang="en-US" sz="1400"/>
              <a:t>支持单行、多行注释</a:t>
            </a:r>
            <a:endParaRPr lang="zh-CN" altLang="en-US" sz="1400"/>
          </a:p>
          <a:p>
            <a:pPr marL="0" indent="0">
              <a:buFont typeface="Arial" panose="020B0604020202020204" pitchFamily="34" charset="0"/>
              <a:buNone/>
            </a:pPr>
            <a:r>
              <a:rPr lang="en-US" altLang="zh-CN"/>
              <a:t>3. SQL</a:t>
            </a:r>
            <a:r>
              <a:rPr lang="zh-CN" altLang="en-US"/>
              <a:t>语言的分类</a:t>
            </a:r>
            <a:endParaRPr lang="zh-CN" altLang="en-US"/>
          </a:p>
          <a:p>
            <a:pPr marL="285750" indent="-285750">
              <a:buFont typeface="Arial" panose="020B0604020202020204" pitchFamily="34" charset="0"/>
              <a:buChar char="•"/>
            </a:pPr>
            <a:r>
              <a:rPr lang="en-US" altLang="zh-CN" sz="1400"/>
              <a:t>DDL</a:t>
            </a:r>
            <a:r>
              <a:rPr lang="zh-CN" altLang="en-US" sz="1400"/>
              <a:t>数据定义</a:t>
            </a:r>
            <a:endParaRPr lang="zh-CN" altLang="en-US" sz="1400"/>
          </a:p>
          <a:p>
            <a:pPr marL="285750" indent="-285750">
              <a:buFont typeface="Arial" panose="020B0604020202020204" pitchFamily="34" charset="0"/>
              <a:buChar char="•"/>
            </a:pPr>
            <a:r>
              <a:rPr lang="en-US" altLang="zh-CN" sz="1400"/>
              <a:t>DML</a:t>
            </a:r>
            <a:r>
              <a:rPr lang="zh-CN" altLang="en-US" sz="1400"/>
              <a:t>数据操作</a:t>
            </a:r>
            <a:endParaRPr lang="zh-CN" altLang="en-US" sz="1400"/>
          </a:p>
          <a:p>
            <a:pPr marL="285750" indent="-285750">
              <a:buFont typeface="Arial" panose="020B0604020202020204" pitchFamily="34" charset="0"/>
              <a:buChar char="•"/>
            </a:pPr>
            <a:r>
              <a:rPr lang="en-US" altLang="zh-CN" sz="1400"/>
              <a:t>DCL</a:t>
            </a:r>
            <a:r>
              <a:rPr lang="zh-CN" altLang="en-US" sz="1400"/>
              <a:t>数据控制</a:t>
            </a:r>
            <a:endParaRPr lang="zh-CN" altLang="en-US" sz="1400"/>
          </a:p>
          <a:p>
            <a:pPr marL="285750" indent="-285750">
              <a:buFont typeface="Arial" panose="020B0604020202020204" pitchFamily="34" charset="0"/>
              <a:buChar char="•"/>
            </a:pPr>
            <a:r>
              <a:rPr lang="en-US" altLang="zh-CN" sz="1400"/>
              <a:t>DQL</a:t>
            </a:r>
            <a:r>
              <a:rPr lang="zh-CN" altLang="en-US" sz="1400"/>
              <a:t>数据查询</a:t>
            </a:r>
            <a:endParaRPr lang="zh-CN" altLang="en-US" sz="14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5097780" y="1553845"/>
            <a:ext cx="5760720" cy="2869565"/>
          </a:xfrm>
        </p:spPr>
        <p:txBody>
          <a:bodyPr/>
          <a:p>
            <a:pPr marL="0" indent="0">
              <a:buNone/>
            </a:pPr>
            <a:r>
              <a:rPr lang="en-US" altLang="zh-CN"/>
              <a:t>4. DDL</a:t>
            </a:r>
            <a:r>
              <a:rPr lang="zh-CN" altLang="en-US"/>
              <a:t>中数据库管理的语法</a:t>
            </a:r>
            <a:r>
              <a:rPr lang="en-US" altLang="zh-CN"/>
              <a:t> </a:t>
            </a:r>
            <a:endParaRPr lang="en-US" altLang="zh-CN"/>
          </a:p>
          <a:p>
            <a:pPr marL="0" indent="0">
              <a:buNone/>
            </a:pPr>
            <a:endParaRPr lang="en-US" altLang="zh-CN"/>
          </a:p>
          <a:p>
            <a:pPr marL="0" indent="0">
              <a:buNone/>
            </a:pPr>
            <a:r>
              <a:rPr lang="en-US" altLang="zh-CN"/>
              <a:t>5. DDL</a:t>
            </a:r>
            <a:r>
              <a:rPr lang="zh-CN" altLang="en-US"/>
              <a:t>中数据表管理的语法</a:t>
            </a:r>
            <a:endParaRPr lang="zh-CN" altLang="en-US"/>
          </a:p>
        </p:txBody>
      </p:sp>
      <p:pic>
        <p:nvPicPr>
          <p:cNvPr id="3" name="图片 2"/>
          <p:cNvPicPr>
            <a:picLocks noChangeAspect="1"/>
          </p:cNvPicPr>
          <p:nvPr/>
        </p:nvPicPr>
        <p:blipFill>
          <a:blip r:embed="rId1"/>
          <a:stretch>
            <a:fillRect/>
          </a:stretch>
        </p:blipFill>
        <p:spPr>
          <a:xfrm>
            <a:off x="8408670" y="915670"/>
            <a:ext cx="2947670" cy="2657475"/>
          </a:xfrm>
          <a:prstGeom prst="rect">
            <a:avLst/>
          </a:prstGeom>
        </p:spPr>
      </p:pic>
      <p:pic>
        <p:nvPicPr>
          <p:cNvPr id="4" name="图片 3"/>
          <p:cNvPicPr>
            <a:picLocks noChangeAspect="1"/>
          </p:cNvPicPr>
          <p:nvPr/>
        </p:nvPicPr>
        <p:blipFill>
          <a:blip r:embed="rId2"/>
          <a:stretch>
            <a:fillRect/>
          </a:stretch>
        </p:blipFill>
        <p:spPr>
          <a:xfrm>
            <a:off x="5360035" y="4067810"/>
            <a:ext cx="5236845" cy="206248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en-US" altLang="zh-CN" sz="1600" dirty="0">
                <a:sym typeface="+mn-ea"/>
              </a:rPr>
              <a:t>MySQL</a:t>
            </a:r>
            <a:r>
              <a:rPr kumimoji="1" lang="zh-CN" altLang="en-US" sz="1600" dirty="0">
                <a:sym typeface="+mn-ea"/>
              </a:rPr>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SQL基础与DDL</a:t>
            </a:r>
            <a:endParaRPr kumimoji="1" lang="en-US" altLang="zh-CN" sz="1600" dirty="0"/>
          </a:p>
          <a:p>
            <a:pPr algn="l"/>
            <a:r>
              <a:rPr kumimoji="1" lang="zh-CN" altLang="en-US" sz="1600" dirty="0">
                <a:solidFill>
                  <a:srgbClr val="FF0000"/>
                </a:solidFill>
                <a:sym typeface="+mn-ea"/>
              </a:rPr>
              <a:t>SQL - DML</a:t>
            </a:r>
            <a:endParaRPr kumimoji="1" lang="zh-CN" altLang="en-US" sz="1600" dirty="0">
              <a:solidFill>
                <a:srgbClr val="FF0000"/>
              </a:solidFill>
            </a:endParaRPr>
          </a:p>
          <a:p>
            <a:pPr algn="l"/>
            <a:r>
              <a:rPr kumimoji="1" lang="en-US" altLang="zh-CN" sz="1600" dirty="0">
                <a:sym typeface="+mn-ea"/>
              </a:rPr>
              <a:t>SQL - DQL</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3827780"/>
            <a:ext cx="410210" cy="4102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DML</a:t>
            </a:r>
            <a:r>
              <a:rPr lang="zh-CN" altLang="en-US">
                <a:solidFill>
                  <a:srgbClr val="FF0000"/>
                </a:solidFill>
              </a:rPr>
              <a:t>：</a:t>
            </a:r>
            <a:r>
              <a:rPr lang="en-US" altLang="zh-CN">
                <a:solidFill>
                  <a:srgbClr val="FF0000"/>
                </a:solidFill>
              </a:rPr>
              <a:t>INSERT</a:t>
            </a:r>
            <a:r>
              <a:rPr lang="zh-CN" altLang="en-US">
                <a:solidFill>
                  <a:srgbClr val="FF0000"/>
                </a:solidFill>
              </a:rPr>
              <a:t>数据插入</a:t>
            </a:r>
            <a:endParaRPr lang="zh-CN" altLang="en-US">
              <a:solidFill>
                <a:srgbClr val="FF0000"/>
              </a:solidFill>
            </a:endParaRPr>
          </a:p>
          <a:p>
            <a:r>
              <a:rPr lang="zh-CN" altLang="en-US">
                <a:solidFill>
                  <a:srgbClr val="FF0000"/>
                </a:solidFill>
              </a:rPr>
              <a:t>掌握</a:t>
            </a:r>
            <a:r>
              <a:rPr lang="en-US" altLang="zh-CN">
                <a:solidFill>
                  <a:srgbClr val="FF0000"/>
                </a:solidFill>
              </a:rPr>
              <a:t>DML</a:t>
            </a:r>
            <a:r>
              <a:rPr lang="zh-CN" altLang="en-US">
                <a:solidFill>
                  <a:srgbClr val="FF0000"/>
                </a:solidFill>
              </a:rPr>
              <a:t>：</a:t>
            </a:r>
            <a:r>
              <a:rPr lang="en-US" altLang="zh-CN">
                <a:solidFill>
                  <a:srgbClr val="FF0000"/>
                </a:solidFill>
              </a:rPr>
              <a:t>DELETE</a:t>
            </a:r>
            <a:r>
              <a:rPr lang="zh-CN" altLang="en-US">
                <a:solidFill>
                  <a:srgbClr val="FF0000"/>
                </a:solidFill>
              </a:rPr>
              <a:t>数据删除</a:t>
            </a:r>
            <a:endParaRPr lang="zh-CN" altLang="en-US">
              <a:solidFill>
                <a:srgbClr val="FF0000"/>
              </a:solidFill>
            </a:endParaRPr>
          </a:p>
          <a:p>
            <a:r>
              <a:rPr lang="zh-CN" altLang="en-US">
                <a:solidFill>
                  <a:srgbClr val="FF0000"/>
                </a:solidFill>
              </a:rPr>
              <a:t>掌握</a:t>
            </a:r>
            <a:r>
              <a:rPr lang="en-US" altLang="zh-CN">
                <a:solidFill>
                  <a:srgbClr val="FF0000"/>
                </a:solidFill>
              </a:rPr>
              <a:t>DML</a:t>
            </a:r>
            <a:r>
              <a:rPr lang="zh-CN" altLang="en-US">
                <a:solidFill>
                  <a:srgbClr val="FF0000"/>
                </a:solidFill>
              </a:rPr>
              <a:t>：</a:t>
            </a:r>
            <a:r>
              <a:rPr lang="en-US" altLang="zh-CN">
                <a:solidFill>
                  <a:srgbClr val="FF0000"/>
                </a:solidFill>
              </a:rPr>
              <a:t>UPDATE</a:t>
            </a:r>
            <a:r>
              <a:rPr lang="zh-CN" altLang="en-US">
                <a:solidFill>
                  <a:srgbClr val="FF0000"/>
                </a:solidFill>
              </a:rPr>
              <a:t>数据更新</a:t>
            </a:r>
            <a:endParaRPr lang="zh-CN" altLang="en-US">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en-US" altLang="zh-CN"/>
              <a:t>DML</a:t>
            </a:r>
            <a:endParaRPr lang="en-US" altLang="zh-CN"/>
          </a:p>
        </p:txBody>
      </p:sp>
      <p:sp>
        <p:nvSpPr>
          <p:cNvPr id="4" name="文本占位符 1"/>
          <p:cNvSpPr>
            <a:spLocks noGrp="1"/>
          </p:cNvSpPr>
          <p:nvPr/>
        </p:nvSpPr>
        <p:spPr>
          <a:xfrm>
            <a:off x="710881" y="1646133"/>
            <a:ext cx="10749598" cy="4219575"/>
          </a:xfrm>
          <a:prstGeom prst="rect">
            <a:avLst/>
          </a:prstGeom>
        </p:spPr>
        <p:txBody>
          <a:bodyPr/>
          <a:lstStyle>
            <a:lvl1pPr marL="360045"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l"/>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gn="l" rtl="0" eaLnBrk="0" fontAlgn="base" hangingPunct="0">
              <a:lnSpc>
                <a:spcPct val="150000"/>
              </a:lnSpc>
              <a:spcBef>
                <a:spcPct val="20000"/>
              </a:spcBef>
              <a:spcAft>
                <a:spcPct val="0"/>
              </a:spcAft>
              <a:buFont typeface="Wingdings" panose="05000000000000000000" pitchFamily="2" charset="2"/>
              <a:buChar char="l"/>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indent="0">
              <a:buNone/>
            </a:pPr>
            <a:r>
              <a:rPr lang="en-US" altLang="zh-CN"/>
              <a:t>DML</a:t>
            </a:r>
            <a:r>
              <a:rPr lang="zh-CN" altLang="en-US"/>
              <a:t>是指数据操作语言，英文全称是</a:t>
            </a:r>
            <a:r>
              <a:rPr lang="en-US" altLang="zh-CN"/>
              <a:t>Data Manipulation Language</a:t>
            </a:r>
            <a:r>
              <a:rPr lang="zh-CN" altLang="en-US"/>
              <a:t>，用来对数据库中表的数据记录进行更新。</a:t>
            </a:r>
            <a:endParaRPr lang="en-US" altLang="zh-CN"/>
          </a:p>
          <a:p>
            <a:pPr marL="0" indent="0">
              <a:buNone/>
            </a:pPr>
            <a:r>
              <a:rPr lang="zh-CN" altLang="en-US"/>
              <a:t>关键字：</a:t>
            </a:r>
            <a:endParaRPr lang="en-US" altLang="zh-CN"/>
          </a:p>
          <a:p>
            <a:pPr>
              <a:buFont typeface="Wingdings" panose="05000000000000000000" pitchFamily="2" charset="2"/>
              <a:buChar char="u"/>
            </a:pPr>
            <a:r>
              <a:rPr lang="zh-CN" altLang="en-US">
                <a:solidFill>
                  <a:schemeClr val="accent5"/>
                </a:solidFill>
              </a:rPr>
              <a:t>插入</a:t>
            </a:r>
            <a:r>
              <a:rPr lang="en-US" altLang="zh-CN">
                <a:solidFill>
                  <a:schemeClr val="accent5"/>
                </a:solidFill>
              </a:rPr>
              <a:t>INSERT</a:t>
            </a:r>
            <a:endParaRPr lang="en-US" altLang="zh-CN">
              <a:solidFill>
                <a:schemeClr val="accent5"/>
              </a:solidFill>
            </a:endParaRPr>
          </a:p>
          <a:p>
            <a:pPr>
              <a:buFont typeface="Wingdings" panose="05000000000000000000" pitchFamily="2" charset="2"/>
              <a:buChar char="u"/>
            </a:pPr>
            <a:endParaRPr lang="en-US" altLang="zh-CN"/>
          </a:p>
          <a:p>
            <a:pPr>
              <a:buFont typeface="Wingdings" panose="05000000000000000000" pitchFamily="2" charset="2"/>
              <a:buChar char="u"/>
            </a:pPr>
            <a:r>
              <a:rPr lang="zh-CN" altLang="en-US">
                <a:solidFill>
                  <a:schemeClr val="accent5"/>
                </a:solidFill>
              </a:rPr>
              <a:t>删除</a:t>
            </a:r>
            <a:r>
              <a:rPr lang="en-US" altLang="zh-CN">
                <a:solidFill>
                  <a:schemeClr val="accent5"/>
                </a:solidFill>
              </a:rPr>
              <a:t>DELETE</a:t>
            </a:r>
            <a:endParaRPr lang="en-US" altLang="zh-CN">
              <a:solidFill>
                <a:schemeClr val="accent5"/>
              </a:solidFill>
            </a:endParaRPr>
          </a:p>
          <a:p>
            <a:pPr>
              <a:buFont typeface="Wingdings" panose="05000000000000000000" pitchFamily="2" charset="2"/>
              <a:buChar char="u"/>
            </a:pPr>
            <a:endParaRPr lang="en-US" altLang="zh-CN" dirty="0"/>
          </a:p>
          <a:p>
            <a:pPr>
              <a:buFont typeface="Wingdings" panose="05000000000000000000" pitchFamily="2" charset="2"/>
              <a:buChar char="u"/>
            </a:pPr>
            <a:r>
              <a:rPr lang="zh-CN" altLang="en-US">
                <a:solidFill>
                  <a:schemeClr val="accent5"/>
                </a:solidFill>
              </a:rPr>
              <a:t>更新</a:t>
            </a:r>
            <a:r>
              <a:rPr lang="en-US" altLang="zh-CN" dirty="0">
                <a:solidFill>
                  <a:schemeClr val="accent5"/>
                </a:solidFill>
              </a:rPr>
              <a:t>UPDATE</a:t>
            </a:r>
            <a:endParaRPr lang="zh-CN" altLang="en-US" dirty="0">
              <a:solidFill>
                <a:schemeClr val="accent5"/>
              </a:solidFill>
            </a:endParaRPr>
          </a:p>
        </p:txBody>
      </p:sp>
      <p:pic>
        <p:nvPicPr>
          <p:cNvPr id="6" name="图片 5"/>
          <p:cNvPicPr>
            <a:picLocks noChangeAspect="1"/>
          </p:cNvPicPr>
          <p:nvPr/>
        </p:nvPicPr>
        <p:blipFill>
          <a:blip r:embed="rId1"/>
          <a:stretch>
            <a:fillRect/>
          </a:stretch>
        </p:blipFill>
        <p:spPr>
          <a:xfrm>
            <a:off x="4170659" y="2477709"/>
            <a:ext cx="6031848" cy="31483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数据插入</a:t>
            </a:r>
            <a:r>
              <a:rPr lang="en-US" altLang="zh-CN"/>
              <a:t> INSERT</a:t>
            </a:r>
            <a:endParaRPr lang="en-US" altLang="zh-CN"/>
          </a:p>
        </p:txBody>
      </p:sp>
      <p:sp>
        <p:nvSpPr>
          <p:cNvPr id="3" name="文本占位符 2"/>
          <p:cNvSpPr>
            <a:spLocks noGrp="1"/>
          </p:cNvSpPr>
          <p:nvPr>
            <p:ph type="body" sz="quarter" idx="11"/>
          </p:nvPr>
        </p:nvSpPr>
        <p:spPr/>
        <p:txBody>
          <a:bodyPr/>
          <a:p>
            <a:r>
              <a:rPr lang="zh-CN" altLang="en-US"/>
              <a:t>基础语法：</a:t>
            </a:r>
            <a:endParaRPr lang="zh-CN" altLang="en-US"/>
          </a:p>
          <a:p>
            <a:endParaRPr lang="zh-CN" altLang="en-US"/>
          </a:p>
          <a:p>
            <a:endParaRPr lang="zh-CN" altLang="en-US"/>
          </a:p>
          <a:p>
            <a:r>
              <a:rPr lang="zh-CN" altLang="en-US"/>
              <a:t>示例：</a:t>
            </a:r>
            <a:endParaRPr lang="zh-CN" altLang="en-US"/>
          </a:p>
        </p:txBody>
      </p:sp>
      <p:pic>
        <p:nvPicPr>
          <p:cNvPr id="5" name="图片 4"/>
          <p:cNvPicPr>
            <a:picLocks noChangeAspect="1"/>
          </p:cNvPicPr>
          <p:nvPr/>
        </p:nvPicPr>
        <p:blipFill>
          <a:blip r:embed="rId1"/>
          <a:stretch>
            <a:fillRect/>
          </a:stretch>
        </p:blipFill>
        <p:spPr>
          <a:xfrm>
            <a:off x="801370" y="3350895"/>
            <a:ext cx="6948170" cy="2943225"/>
          </a:xfrm>
          <a:prstGeom prst="rect">
            <a:avLst/>
          </a:prstGeom>
        </p:spPr>
      </p:pic>
      <p:sp>
        <p:nvSpPr>
          <p:cNvPr id="6" name="文本框 5"/>
          <p:cNvSpPr txBox="1"/>
          <p:nvPr/>
        </p:nvSpPr>
        <p:spPr>
          <a:xfrm>
            <a:off x="7829550" y="4407535"/>
            <a:ext cx="3787140" cy="829945"/>
          </a:xfrm>
          <a:prstGeom prst="rect">
            <a:avLst/>
          </a:prstGeom>
          <a:noFill/>
        </p:spPr>
        <p:txBody>
          <a:bodyPr wrap="none">
            <a:spAutoFit/>
          </a:bodyPr>
          <a:p>
            <a:pPr fontAlgn="auto">
              <a:spcBef>
                <a:spcPts val="0"/>
              </a:spcBef>
              <a:spcAft>
                <a:spcPts val="0"/>
              </a:spcAft>
            </a:pP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注意：</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cs typeface="纤黑体" panose="02000000000000000000" charset="-122"/>
              </a:rPr>
              <a:t>1. </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插入字符串数据，需要用单引号包围</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a:p>
            <a:pPr fontAlgn="auto">
              <a:spcBef>
                <a:spcPts val="0"/>
              </a:spcBef>
              <a:spcAft>
                <a:spcPts val="0"/>
              </a:spcAft>
            </a:pPr>
            <a:r>
              <a:rPr lang="en-US" altLang="zh-CN" sz="1600" b="1" dirty="0">
                <a:solidFill>
                  <a:srgbClr val="FF0000"/>
                </a:solidFill>
                <a:latin typeface="纤黑体" panose="02000000000000000000" charset="-122"/>
                <a:ea typeface="纤黑体" panose="02000000000000000000" charset="-122"/>
                <a:cs typeface="纤黑体" panose="02000000000000000000" charset="-122"/>
              </a:rPr>
              <a:t>2. </a:t>
            </a:r>
            <a:r>
              <a:rPr lang="zh-CN" altLang="en-US" sz="1600" b="1" dirty="0">
                <a:solidFill>
                  <a:srgbClr val="FF0000"/>
                </a:solidFill>
                <a:latin typeface="纤黑体" panose="02000000000000000000" charset="-122"/>
                <a:ea typeface="纤黑体" panose="02000000000000000000" charset="-122"/>
                <a:cs typeface="纤黑体" panose="02000000000000000000" charset="-122"/>
              </a:rPr>
              <a:t>插入全部列的时候，列的列表可以省略</a:t>
            </a:r>
            <a:endParaRPr lang="zh-CN" altLang="en-US" sz="1600" b="1" dirty="0">
              <a:solidFill>
                <a:srgbClr val="FF0000"/>
              </a:solidFill>
              <a:latin typeface="纤黑体" panose="02000000000000000000" charset="-122"/>
              <a:ea typeface="纤黑体" panose="02000000000000000000" charset="-122"/>
              <a:cs typeface="纤黑体" panose="02000000000000000000" charset="-122"/>
            </a:endParaRPr>
          </a:p>
        </p:txBody>
      </p:sp>
      <p:pic>
        <p:nvPicPr>
          <p:cNvPr id="7" name="图片 6" descr="01 (158)"/>
          <p:cNvPicPr>
            <a:picLocks noChangeAspect="1"/>
          </p:cNvPicPr>
          <p:nvPr/>
        </p:nvPicPr>
        <p:blipFill>
          <a:blip r:embed="rId2"/>
          <a:stretch>
            <a:fillRect/>
          </a:stretch>
        </p:blipFill>
        <p:spPr>
          <a:xfrm>
            <a:off x="10838180" y="5209540"/>
            <a:ext cx="1377315" cy="1377315"/>
          </a:xfrm>
          <a:prstGeom prst="rect">
            <a:avLst/>
          </a:prstGeom>
        </p:spPr>
      </p:pic>
      <p:pic>
        <p:nvPicPr>
          <p:cNvPr id="8" name="图片 7"/>
          <p:cNvPicPr>
            <a:picLocks noChangeAspect="1"/>
          </p:cNvPicPr>
          <p:nvPr/>
        </p:nvPicPr>
        <p:blipFill>
          <a:blip r:embed="rId3"/>
          <a:stretch>
            <a:fillRect/>
          </a:stretch>
        </p:blipFill>
        <p:spPr>
          <a:xfrm>
            <a:off x="801370" y="2162175"/>
            <a:ext cx="9342120" cy="5410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数据删除</a:t>
            </a:r>
            <a:r>
              <a:rPr lang="en-US" altLang="zh-CN"/>
              <a:t> DELETE</a:t>
            </a:r>
            <a:endParaRPr lang="en-US" altLang="zh-CN"/>
          </a:p>
        </p:txBody>
      </p:sp>
      <p:sp>
        <p:nvSpPr>
          <p:cNvPr id="3" name="文本占位符 2"/>
          <p:cNvSpPr>
            <a:spLocks noGrp="1"/>
          </p:cNvSpPr>
          <p:nvPr>
            <p:ph type="body" sz="quarter" idx="11"/>
          </p:nvPr>
        </p:nvSpPr>
        <p:spPr/>
        <p:txBody>
          <a:bodyPr/>
          <a:p>
            <a:r>
              <a:rPr lang="zh-CN" altLang="en-US"/>
              <a:t>基础语法：</a:t>
            </a:r>
            <a:endParaRPr lang="zh-CN" altLang="en-US"/>
          </a:p>
          <a:p>
            <a:endParaRPr lang="zh-CN" altLang="en-US"/>
          </a:p>
          <a:p>
            <a:endParaRPr lang="zh-CN" altLang="en-US"/>
          </a:p>
          <a:p>
            <a:r>
              <a:rPr lang="zh-CN" altLang="en-US"/>
              <a:t>演示：</a:t>
            </a:r>
            <a:endParaRPr lang="zh-CN" altLang="en-US"/>
          </a:p>
          <a:p>
            <a:endParaRPr lang="zh-CN" altLang="en-US"/>
          </a:p>
          <a:p>
            <a:endParaRPr lang="zh-CN" altLang="en-US"/>
          </a:p>
        </p:txBody>
      </p:sp>
      <p:pic>
        <p:nvPicPr>
          <p:cNvPr id="5" name="图片 4"/>
          <p:cNvPicPr>
            <a:picLocks noChangeAspect="1"/>
          </p:cNvPicPr>
          <p:nvPr/>
        </p:nvPicPr>
        <p:blipFill>
          <a:blip r:embed="rId1"/>
          <a:stretch>
            <a:fillRect/>
          </a:stretch>
        </p:blipFill>
        <p:spPr>
          <a:xfrm>
            <a:off x="786130" y="2194560"/>
            <a:ext cx="3909060" cy="259080"/>
          </a:xfrm>
          <a:prstGeom prst="rect">
            <a:avLst/>
          </a:prstGeom>
        </p:spPr>
      </p:pic>
      <p:pic>
        <p:nvPicPr>
          <p:cNvPr id="6" name="图片 5"/>
          <p:cNvPicPr>
            <a:picLocks noChangeAspect="1"/>
          </p:cNvPicPr>
          <p:nvPr/>
        </p:nvPicPr>
        <p:blipFill>
          <a:blip r:embed="rId2"/>
          <a:stretch>
            <a:fillRect/>
          </a:stretch>
        </p:blipFill>
        <p:spPr>
          <a:xfrm>
            <a:off x="5066665" y="1413510"/>
            <a:ext cx="3406140" cy="1821180"/>
          </a:xfrm>
          <a:prstGeom prst="rect">
            <a:avLst/>
          </a:prstGeom>
        </p:spPr>
      </p:pic>
      <p:pic>
        <p:nvPicPr>
          <p:cNvPr id="7" name="图片 6"/>
          <p:cNvPicPr>
            <a:picLocks noChangeAspect="1"/>
          </p:cNvPicPr>
          <p:nvPr/>
        </p:nvPicPr>
        <p:blipFill>
          <a:blip r:embed="rId3"/>
          <a:stretch>
            <a:fillRect/>
          </a:stretch>
        </p:blipFill>
        <p:spPr>
          <a:xfrm>
            <a:off x="786130" y="3405505"/>
            <a:ext cx="6243320" cy="2830830"/>
          </a:xfrm>
          <a:prstGeom prst="rect">
            <a:avLst/>
          </a:prstGeom>
        </p:spPr>
      </p:pic>
      <p:pic>
        <p:nvPicPr>
          <p:cNvPr id="8" name="图片 7" descr="01 (102)"/>
          <p:cNvPicPr>
            <a:picLocks noChangeAspect="1"/>
          </p:cNvPicPr>
          <p:nvPr/>
        </p:nvPicPr>
        <p:blipFill>
          <a:blip r:embed="rId4"/>
          <a:stretch>
            <a:fillRect/>
          </a:stretch>
        </p:blipFill>
        <p:spPr>
          <a:xfrm>
            <a:off x="10695305" y="4864100"/>
            <a:ext cx="1741805" cy="174180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数据更新</a:t>
            </a:r>
            <a:r>
              <a:rPr lang="en-US" altLang="zh-CN"/>
              <a:t> UPDATE</a:t>
            </a:r>
            <a:endParaRPr lang="en-US" altLang="zh-CN"/>
          </a:p>
        </p:txBody>
      </p:sp>
      <p:sp>
        <p:nvSpPr>
          <p:cNvPr id="3" name="文本占位符 2"/>
          <p:cNvSpPr>
            <a:spLocks noGrp="1"/>
          </p:cNvSpPr>
          <p:nvPr>
            <p:ph type="body" sz="quarter" idx="11"/>
          </p:nvPr>
        </p:nvSpPr>
        <p:spPr/>
        <p:txBody>
          <a:bodyPr/>
          <a:p>
            <a:r>
              <a:rPr lang="zh-CN" altLang="en-US"/>
              <a:t>基础语法</a:t>
            </a:r>
            <a:endParaRPr lang="zh-CN" altLang="en-US"/>
          </a:p>
          <a:p>
            <a:endParaRPr lang="zh-CN" altLang="en-US"/>
          </a:p>
          <a:p>
            <a:endParaRPr lang="zh-CN" altLang="en-US"/>
          </a:p>
          <a:p>
            <a:r>
              <a:rPr lang="zh-CN" altLang="en-US"/>
              <a:t>演示：</a:t>
            </a:r>
            <a:endParaRPr lang="zh-CN" altLang="en-US"/>
          </a:p>
          <a:p>
            <a:endParaRPr lang="zh-CN" altLang="en-US"/>
          </a:p>
        </p:txBody>
      </p:sp>
      <p:pic>
        <p:nvPicPr>
          <p:cNvPr id="4" name="图片 3"/>
          <p:cNvPicPr>
            <a:picLocks noChangeAspect="1"/>
          </p:cNvPicPr>
          <p:nvPr/>
        </p:nvPicPr>
        <p:blipFill>
          <a:blip r:embed="rId1"/>
          <a:stretch>
            <a:fillRect/>
          </a:stretch>
        </p:blipFill>
        <p:spPr>
          <a:xfrm>
            <a:off x="792480" y="2129155"/>
            <a:ext cx="4351020" cy="259080"/>
          </a:xfrm>
          <a:prstGeom prst="rect">
            <a:avLst/>
          </a:prstGeom>
        </p:spPr>
      </p:pic>
      <p:pic>
        <p:nvPicPr>
          <p:cNvPr id="6" name="图片 5"/>
          <p:cNvPicPr>
            <a:picLocks noChangeAspect="1"/>
          </p:cNvPicPr>
          <p:nvPr/>
        </p:nvPicPr>
        <p:blipFill>
          <a:blip r:embed="rId2"/>
          <a:stretch>
            <a:fillRect/>
          </a:stretch>
        </p:blipFill>
        <p:spPr>
          <a:xfrm>
            <a:off x="5202555" y="1406525"/>
            <a:ext cx="3406140" cy="1821180"/>
          </a:xfrm>
          <a:prstGeom prst="rect">
            <a:avLst/>
          </a:prstGeom>
        </p:spPr>
      </p:pic>
      <p:pic>
        <p:nvPicPr>
          <p:cNvPr id="7" name="图片 6"/>
          <p:cNvPicPr>
            <a:picLocks noChangeAspect="1"/>
          </p:cNvPicPr>
          <p:nvPr/>
        </p:nvPicPr>
        <p:blipFill>
          <a:blip r:embed="rId3"/>
          <a:stretch>
            <a:fillRect/>
          </a:stretch>
        </p:blipFill>
        <p:spPr>
          <a:xfrm>
            <a:off x="792480" y="3446780"/>
            <a:ext cx="6150610" cy="2409825"/>
          </a:xfrm>
          <a:prstGeom prst="rect">
            <a:avLst/>
          </a:prstGeom>
        </p:spPr>
      </p:pic>
      <p:pic>
        <p:nvPicPr>
          <p:cNvPr id="8" name="图片 7" descr="01 (99)"/>
          <p:cNvPicPr>
            <a:picLocks noChangeAspect="1"/>
          </p:cNvPicPr>
          <p:nvPr/>
        </p:nvPicPr>
        <p:blipFill>
          <a:blip r:embed="rId4"/>
          <a:stretch>
            <a:fillRect/>
          </a:stretch>
        </p:blipFill>
        <p:spPr>
          <a:xfrm>
            <a:off x="10755630" y="5205730"/>
            <a:ext cx="1639570" cy="163957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数据库如何存储数据</a:t>
            </a:r>
          </a:p>
        </p:txBody>
      </p:sp>
      <p:sp>
        <p:nvSpPr>
          <p:cNvPr id="3" name="文本占位符 2"/>
          <p:cNvSpPr>
            <a:spLocks noGrp="1"/>
          </p:cNvSpPr>
          <p:nvPr>
            <p:ph type="body" sz="quarter" idx="11"/>
          </p:nvPr>
        </p:nvSpPr>
        <p:spPr/>
        <p:txBody>
          <a:bodyPr/>
          <a:p>
            <a:r>
              <a:rPr lang="zh-CN" altLang="en-US"/>
              <a:t>我们先来看看，生活中，如何以</a:t>
            </a:r>
            <a:r>
              <a:rPr lang="en-US" altLang="zh-CN"/>
              <a:t>Excel</a:t>
            </a:r>
            <a:r>
              <a:rPr lang="zh-CN" altLang="en-US"/>
              <a:t>组织数据的存储。</a:t>
            </a:r>
            <a:endParaRPr lang="zh-CN" altLang="en-US"/>
          </a:p>
        </p:txBody>
      </p:sp>
      <p:pic>
        <p:nvPicPr>
          <p:cNvPr id="5" name="图片 4"/>
          <p:cNvPicPr>
            <a:picLocks noChangeAspect="1"/>
          </p:cNvPicPr>
          <p:nvPr/>
        </p:nvPicPr>
        <p:blipFill>
          <a:blip r:embed="rId1"/>
          <a:stretch>
            <a:fillRect/>
          </a:stretch>
        </p:blipFill>
        <p:spPr>
          <a:xfrm>
            <a:off x="8667750" y="2636520"/>
            <a:ext cx="563880" cy="769620"/>
          </a:xfrm>
          <a:prstGeom prst="rect">
            <a:avLst/>
          </a:prstGeom>
        </p:spPr>
      </p:pic>
      <p:pic>
        <p:nvPicPr>
          <p:cNvPr id="6" name="图片 5"/>
          <p:cNvPicPr>
            <a:picLocks noChangeAspect="1"/>
          </p:cNvPicPr>
          <p:nvPr/>
        </p:nvPicPr>
        <p:blipFill>
          <a:blip r:embed="rId2"/>
          <a:stretch>
            <a:fillRect/>
          </a:stretch>
        </p:blipFill>
        <p:spPr>
          <a:xfrm>
            <a:off x="2960370" y="2636520"/>
            <a:ext cx="563880" cy="769620"/>
          </a:xfrm>
          <a:prstGeom prst="rect">
            <a:avLst/>
          </a:prstGeom>
        </p:spPr>
      </p:pic>
      <p:pic>
        <p:nvPicPr>
          <p:cNvPr id="8" name="图片 7"/>
          <p:cNvPicPr>
            <a:picLocks noChangeAspect="1"/>
          </p:cNvPicPr>
          <p:nvPr/>
        </p:nvPicPr>
        <p:blipFill>
          <a:blip r:embed="rId3"/>
          <a:stretch>
            <a:fillRect/>
          </a:stretch>
        </p:blipFill>
        <p:spPr>
          <a:xfrm>
            <a:off x="2295525" y="3815715"/>
            <a:ext cx="664845" cy="746125"/>
          </a:xfrm>
          <a:prstGeom prst="rect">
            <a:avLst/>
          </a:prstGeom>
        </p:spPr>
      </p:pic>
      <p:pic>
        <p:nvPicPr>
          <p:cNvPr id="9" name="图片 8"/>
          <p:cNvPicPr>
            <a:picLocks noChangeAspect="1"/>
          </p:cNvPicPr>
          <p:nvPr/>
        </p:nvPicPr>
        <p:blipFill>
          <a:blip r:embed="rId4"/>
          <a:stretch>
            <a:fillRect/>
          </a:stretch>
        </p:blipFill>
        <p:spPr>
          <a:xfrm>
            <a:off x="3524250" y="3815080"/>
            <a:ext cx="664845" cy="746125"/>
          </a:xfrm>
          <a:prstGeom prst="rect">
            <a:avLst/>
          </a:prstGeom>
        </p:spPr>
      </p:pic>
      <p:pic>
        <p:nvPicPr>
          <p:cNvPr id="11" name="图片 10"/>
          <p:cNvPicPr>
            <a:picLocks noChangeAspect="1"/>
          </p:cNvPicPr>
          <p:nvPr/>
        </p:nvPicPr>
        <p:blipFill>
          <a:blip r:embed="rId5"/>
          <a:stretch>
            <a:fillRect/>
          </a:stretch>
        </p:blipFill>
        <p:spPr>
          <a:xfrm>
            <a:off x="891540" y="5166995"/>
            <a:ext cx="2068830" cy="748665"/>
          </a:xfrm>
          <a:prstGeom prst="rect">
            <a:avLst/>
          </a:prstGeom>
          <a:ln>
            <a:noFill/>
          </a:ln>
        </p:spPr>
      </p:pic>
      <p:pic>
        <p:nvPicPr>
          <p:cNvPr id="13" name="图片 12"/>
          <p:cNvPicPr>
            <a:picLocks noChangeAspect="1"/>
          </p:cNvPicPr>
          <p:nvPr/>
        </p:nvPicPr>
        <p:blipFill>
          <a:blip r:embed="rId6"/>
          <a:stretch>
            <a:fillRect/>
          </a:stretch>
        </p:blipFill>
        <p:spPr>
          <a:xfrm>
            <a:off x="3524250" y="5166995"/>
            <a:ext cx="1985645" cy="713740"/>
          </a:xfrm>
          <a:prstGeom prst="rect">
            <a:avLst/>
          </a:prstGeom>
        </p:spPr>
      </p:pic>
      <p:pic>
        <p:nvPicPr>
          <p:cNvPr id="14" name="图片 13"/>
          <p:cNvPicPr>
            <a:picLocks noChangeAspect="1"/>
          </p:cNvPicPr>
          <p:nvPr/>
        </p:nvPicPr>
        <p:blipFill>
          <a:blip r:embed="rId3"/>
          <a:stretch>
            <a:fillRect/>
          </a:stretch>
        </p:blipFill>
        <p:spPr>
          <a:xfrm>
            <a:off x="8002905" y="3815715"/>
            <a:ext cx="664845" cy="746125"/>
          </a:xfrm>
          <a:prstGeom prst="rect">
            <a:avLst/>
          </a:prstGeom>
        </p:spPr>
      </p:pic>
      <p:pic>
        <p:nvPicPr>
          <p:cNvPr id="15" name="图片 14"/>
          <p:cNvPicPr>
            <a:picLocks noChangeAspect="1"/>
          </p:cNvPicPr>
          <p:nvPr/>
        </p:nvPicPr>
        <p:blipFill>
          <a:blip r:embed="rId4"/>
          <a:stretch>
            <a:fillRect/>
          </a:stretch>
        </p:blipFill>
        <p:spPr>
          <a:xfrm>
            <a:off x="9231630" y="3815715"/>
            <a:ext cx="664845" cy="746125"/>
          </a:xfrm>
          <a:prstGeom prst="rect">
            <a:avLst/>
          </a:prstGeom>
        </p:spPr>
      </p:pic>
      <p:pic>
        <p:nvPicPr>
          <p:cNvPr id="17" name="图片 16"/>
          <p:cNvPicPr>
            <a:picLocks noChangeAspect="1"/>
          </p:cNvPicPr>
          <p:nvPr/>
        </p:nvPicPr>
        <p:blipFill>
          <a:blip r:embed="rId5"/>
          <a:stretch>
            <a:fillRect/>
          </a:stretch>
        </p:blipFill>
        <p:spPr>
          <a:xfrm>
            <a:off x="6736715" y="5166995"/>
            <a:ext cx="1931035" cy="698500"/>
          </a:xfrm>
          <a:prstGeom prst="rect">
            <a:avLst/>
          </a:prstGeom>
          <a:ln>
            <a:noFill/>
          </a:ln>
        </p:spPr>
      </p:pic>
      <p:pic>
        <p:nvPicPr>
          <p:cNvPr id="18" name="图片 17"/>
          <p:cNvPicPr>
            <a:picLocks noChangeAspect="1"/>
          </p:cNvPicPr>
          <p:nvPr/>
        </p:nvPicPr>
        <p:blipFill>
          <a:blip r:embed="rId6"/>
          <a:stretch>
            <a:fillRect/>
          </a:stretch>
        </p:blipFill>
        <p:spPr>
          <a:xfrm>
            <a:off x="9231630" y="5166995"/>
            <a:ext cx="1969135" cy="708025"/>
          </a:xfrm>
          <a:prstGeom prst="rect">
            <a:avLst/>
          </a:prstGeom>
        </p:spPr>
      </p:pic>
      <p:cxnSp>
        <p:nvCxnSpPr>
          <p:cNvPr id="19" name="肘形连接符 18"/>
          <p:cNvCxnSpPr>
            <a:stCxn id="6" idx="2"/>
            <a:endCxn id="9" idx="0"/>
          </p:cNvCxnSpPr>
          <p:nvPr/>
        </p:nvCxnSpPr>
        <p:spPr>
          <a:xfrm rot="5400000" flipV="1">
            <a:off x="3345180" y="3303270"/>
            <a:ext cx="408940"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6" idx="2"/>
            <a:endCxn id="8" idx="0"/>
          </p:cNvCxnSpPr>
          <p:nvPr/>
        </p:nvCxnSpPr>
        <p:spPr>
          <a:xfrm rot="5400000">
            <a:off x="2730500" y="3303905"/>
            <a:ext cx="409575" cy="614045"/>
          </a:xfrm>
          <a:prstGeom prst="bentConnector3">
            <a:avLst>
              <a:gd name="adj1" fmla="val 5007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8" idx="2"/>
            <a:endCxn id="11" idx="0"/>
          </p:cNvCxnSpPr>
          <p:nvPr/>
        </p:nvCxnSpPr>
        <p:spPr>
          <a:xfrm rot="5400000">
            <a:off x="1974850" y="4512945"/>
            <a:ext cx="605155" cy="70231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9" idx="2"/>
            <a:endCxn id="13" idx="0"/>
          </p:cNvCxnSpPr>
          <p:nvPr/>
        </p:nvCxnSpPr>
        <p:spPr>
          <a:xfrm rot="5400000" flipV="1">
            <a:off x="3884295" y="4533900"/>
            <a:ext cx="605790" cy="66040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a:stCxn id="5" idx="2"/>
            <a:endCxn id="14" idx="0"/>
          </p:cNvCxnSpPr>
          <p:nvPr/>
        </p:nvCxnSpPr>
        <p:spPr>
          <a:xfrm rot="5400000">
            <a:off x="8437880" y="3303270"/>
            <a:ext cx="409575" cy="614045"/>
          </a:xfrm>
          <a:prstGeom prst="bentConnector3">
            <a:avLst>
              <a:gd name="adj1" fmla="val 50078"/>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肘形连接符 23"/>
          <p:cNvCxnSpPr>
            <a:stCxn id="5" idx="2"/>
            <a:endCxn id="15" idx="0"/>
          </p:cNvCxnSpPr>
          <p:nvPr/>
        </p:nvCxnSpPr>
        <p:spPr>
          <a:xfrm rot="5400000" flipV="1">
            <a:off x="9052560" y="3303270"/>
            <a:ext cx="409575"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4" idx="2"/>
            <a:endCxn id="17" idx="0"/>
          </p:cNvCxnSpPr>
          <p:nvPr/>
        </p:nvCxnSpPr>
        <p:spPr>
          <a:xfrm rot="5400000">
            <a:off x="7716520" y="4547235"/>
            <a:ext cx="605155" cy="63309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15" idx="2"/>
            <a:endCxn id="18" idx="0"/>
          </p:cNvCxnSpPr>
          <p:nvPr/>
        </p:nvCxnSpPr>
        <p:spPr>
          <a:xfrm rot="5400000" flipV="1">
            <a:off x="9587865" y="4537710"/>
            <a:ext cx="605155" cy="65214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pic>
        <p:nvPicPr>
          <p:cNvPr id="4" name="图片 3" descr="01 (110)"/>
          <p:cNvPicPr>
            <a:picLocks noChangeAspect="1"/>
          </p:cNvPicPr>
          <p:nvPr/>
        </p:nvPicPr>
        <p:blipFill>
          <a:blip r:embed="rId7"/>
          <a:stretch>
            <a:fillRect/>
          </a:stretch>
        </p:blipFill>
        <p:spPr>
          <a:xfrm>
            <a:off x="11221720" y="5509895"/>
            <a:ext cx="1095375" cy="109537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DML</a:t>
            </a:r>
            <a:r>
              <a:rPr lang="zh-CN" altLang="en-US"/>
              <a:t>插入、删除、更新的语法</a:t>
            </a:r>
            <a:endParaRPr lang="zh-CN" altLang="en-US"/>
          </a:p>
          <a:p>
            <a:pPr marL="0" indent="0">
              <a:buNone/>
            </a:pPr>
            <a:endParaRPr lang="zh-CN" altLang="en-US"/>
          </a:p>
          <a:p>
            <a:pPr marL="0" indent="0">
              <a:buNone/>
            </a:pPr>
            <a:endParaRPr lang="en-US" altLang="zh-CN"/>
          </a:p>
          <a:p>
            <a:pPr marL="0" indent="0">
              <a:buNone/>
            </a:pPr>
            <a:r>
              <a:rPr lang="en-US" altLang="zh-CN"/>
              <a:t>2. </a:t>
            </a:r>
            <a:r>
              <a:rPr lang="zh-CN" altLang="en-US"/>
              <a:t>注意事项</a:t>
            </a:r>
            <a:endParaRPr lang="zh-CN" altLang="en-US"/>
          </a:p>
          <a:p>
            <a:pPr marL="0" indent="0">
              <a:buNone/>
            </a:pPr>
            <a:r>
              <a:rPr lang="zh-CN" altLang="en-US" sz="1400"/>
              <a:t>字符串的值，出现在</a:t>
            </a:r>
            <a:r>
              <a:rPr lang="en-US" altLang="zh-CN" sz="1400"/>
              <a:t>SQL</a:t>
            </a:r>
            <a:r>
              <a:rPr lang="zh-CN" altLang="en-US" sz="1400"/>
              <a:t>语句中，必须要用</a:t>
            </a:r>
            <a:r>
              <a:rPr lang="zh-CN" altLang="en-US" sz="1400">
                <a:solidFill>
                  <a:srgbClr val="FF0000"/>
                </a:solidFill>
              </a:rPr>
              <a:t>单引号包围</a:t>
            </a:r>
            <a:r>
              <a:rPr lang="zh-CN" altLang="en-US" sz="1400"/>
              <a:t>起来</a:t>
            </a:r>
            <a:endParaRPr lang="zh-CN" altLang="en-US" sz="1400"/>
          </a:p>
          <a:p>
            <a:pPr marL="0" indent="0">
              <a:buNone/>
            </a:pPr>
            <a:endParaRPr lang="zh-CN" altLang="en-US" sz="1400"/>
          </a:p>
        </p:txBody>
      </p:sp>
      <p:grpSp>
        <p:nvGrpSpPr>
          <p:cNvPr id="6" name="组合 5"/>
          <p:cNvGrpSpPr/>
          <p:nvPr/>
        </p:nvGrpSpPr>
        <p:grpSpPr>
          <a:xfrm>
            <a:off x="5259705" y="2709545"/>
            <a:ext cx="5546090" cy="733425"/>
            <a:chOff x="8410" y="4063"/>
            <a:chExt cx="8734" cy="1155"/>
          </a:xfrm>
        </p:grpSpPr>
        <p:pic>
          <p:nvPicPr>
            <p:cNvPr id="8" name="图片 7"/>
            <p:cNvPicPr>
              <a:picLocks noChangeAspect="1"/>
            </p:cNvPicPr>
            <p:nvPr/>
          </p:nvPicPr>
          <p:blipFill>
            <a:blip r:embed="rId1"/>
            <a:stretch>
              <a:fillRect/>
            </a:stretch>
          </p:blipFill>
          <p:spPr>
            <a:xfrm>
              <a:off x="8410" y="4063"/>
              <a:ext cx="8735" cy="505"/>
            </a:xfrm>
            <a:prstGeom prst="rect">
              <a:avLst/>
            </a:prstGeom>
          </p:spPr>
        </p:pic>
        <p:pic>
          <p:nvPicPr>
            <p:cNvPr id="5" name="图片 4"/>
            <p:cNvPicPr>
              <a:picLocks noChangeAspect="1"/>
            </p:cNvPicPr>
            <p:nvPr/>
          </p:nvPicPr>
          <p:blipFill>
            <a:blip r:embed="rId2"/>
            <a:stretch>
              <a:fillRect/>
            </a:stretch>
          </p:blipFill>
          <p:spPr>
            <a:xfrm>
              <a:off x="8410" y="4568"/>
              <a:ext cx="4828" cy="320"/>
            </a:xfrm>
            <a:prstGeom prst="rect">
              <a:avLst/>
            </a:prstGeom>
          </p:spPr>
        </p:pic>
        <p:pic>
          <p:nvPicPr>
            <p:cNvPr id="4" name="图片 3"/>
            <p:cNvPicPr>
              <a:picLocks noChangeAspect="1"/>
            </p:cNvPicPr>
            <p:nvPr/>
          </p:nvPicPr>
          <p:blipFill>
            <a:blip r:embed="rId3"/>
            <a:stretch>
              <a:fillRect/>
            </a:stretch>
          </p:blipFill>
          <p:spPr>
            <a:xfrm>
              <a:off x="8410" y="4888"/>
              <a:ext cx="5567" cy="331"/>
            </a:xfrm>
            <a:prstGeom prst="rect">
              <a:avLst/>
            </a:prstGeom>
          </p:spPr>
        </p:pic>
      </p:grpSp>
      <p:pic>
        <p:nvPicPr>
          <p:cNvPr id="7" name="图片 6"/>
          <p:cNvPicPr>
            <a:picLocks noChangeAspect="1"/>
          </p:cNvPicPr>
          <p:nvPr/>
        </p:nvPicPr>
        <p:blipFill>
          <a:blip r:embed="rId4"/>
          <a:stretch>
            <a:fillRect/>
          </a:stretch>
        </p:blipFill>
        <p:spPr>
          <a:xfrm>
            <a:off x="8856345" y="3030220"/>
            <a:ext cx="1950085" cy="10426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anim calcmode="lin" valueType="num">
                                      <p:cBhvr additive="base">
                                        <p:cTn id="12"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sym typeface="+mn-ea"/>
              </a:rPr>
              <a:t>数据库介绍</a:t>
            </a:r>
            <a:endParaRPr kumimoji="1" lang="zh-CN" sz="1600" dirty="0"/>
          </a:p>
          <a:p>
            <a:pPr algn="l"/>
            <a:r>
              <a:rPr kumimoji="1" lang="en-US" altLang="zh-CN" sz="1600" dirty="0">
                <a:sym typeface="+mn-ea"/>
              </a:rPr>
              <a:t>MySQL</a:t>
            </a:r>
            <a:r>
              <a:rPr kumimoji="1" lang="zh-CN" altLang="en-US" sz="1600" dirty="0">
                <a:sym typeface="+mn-ea"/>
              </a:rPr>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olidFill>
                  <a:srgbClr val="FF0000"/>
                </a:solidFill>
                <a:sym typeface="+mn-ea"/>
              </a:rPr>
              <a:t>SQL - DQL</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4349750"/>
            <a:ext cx="410210" cy="410210"/>
          </a:xfrm>
          <a:prstGeom prst="rect">
            <a:avLst/>
          </a:prstGeom>
        </p:spPr>
      </p:pic>
      <p:grpSp>
        <p:nvGrpSpPr>
          <p:cNvPr id="16" name="组合 15"/>
          <p:cNvGrpSpPr/>
          <p:nvPr/>
        </p:nvGrpSpPr>
        <p:grpSpPr>
          <a:xfrm>
            <a:off x="6986270" y="3712210"/>
            <a:ext cx="1671955" cy="1659255"/>
            <a:chOff x="11116" y="4558"/>
            <a:chExt cx="2633" cy="2613"/>
          </a:xfrm>
        </p:grpSpPr>
        <p:sp>
          <p:nvSpPr>
            <p:cNvPr id="13" name="左大括号 12"/>
            <p:cNvSpPr/>
            <p:nvPr/>
          </p:nvSpPr>
          <p:spPr>
            <a:xfrm>
              <a:off x="11116" y="4815"/>
              <a:ext cx="1094" cy="21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 name="文本框 13"/>
            <p:cNvSpPr txBox="1"/>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rgbClr val="FF0000"/>
                  </a:solidFill>
                  <a:latin typeface="阿里巴巴普惠体" panose="00020600040101010101" charset="-122"/>
                  <a:ea typeface="阿里巴巴普惠体" panose="00020600040101010101" charset="-122"/>
                </a:rPr>
                <a:t>基础查询</a:t>
              </a:r>
              <a:endParaRPr lang="zh-CN" sz="1400" dirty="0">
                <a:solidFill>
                  <a:srgbClr val="FF0000"/>
                </a:solidFill>
                <a:latin typeface="阿里巴巴普惠体" panose="00020600040101010101" charset="-122"/>
                <a:ea typeface="阿里巴巴普惠体" panose="00020600040101010101" charset="-122"/>
              </a:endParaRPr>
            </a:p>
          </p:txBody>
        </p:sp>
        <p:sp>
          <p:nvSpPr>
            <p:cNvPr id="15" name="文本框 14"/>
            <p:cNvSpPr txBox="1"/>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chemeClr val="tx1">
                      <a:lumMod val="65000"/>
                      <a:lumOff val="35000"/>
                    </a:schemeClr>
                  </a:solidFill>
                  <a:latin typeface="阿里巴巴普惠体" panose="00020600040101010101" charset="-122"/>
                  <a:ea typeface="阿里巴巴普惠体" panose="00020600040101010101" charset="-122"/>
                </a:rPr>
                <a:t>分组聚合</a:t>
              </a:r>
              <a:endParaRPr lang="zh-CN" sz="14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17" name="文本框 16"/>
            <p:cNvSpPr txBox="1"/>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阿里巴巴普惠体" panose="00020600040101010101" charset="-122"/>
                  <a:ea typeface="阿里巴巴普惠体" panose="00020600040101010101" charset="-122"/>
                </a:rPr>
                <a:t>排序分页</a:t>
              </a:r>
              <a:endParaRPr lang="zh-CN" altLang="en-US" sz="14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3" name="文本框 2"/>
            <p:cNvSpPr txBox="1"/>
            <p:nvPr/>
          </p:nvSpPr>
          <p:spPr>
            <a:xfrm>
              <a:off x="12309" y="6688"/>
              <a:ext cx="1440" cy="483"/>
            </a:xfrm>
            <a:prstGeom prst="rect">
              <a:avLst/>
            </a:prstGeom>
            <a:noFill/>
          </p:spPr>
          <p:txBody>
            <a:bodyPr wrap="none">
              <a:spAutoFit/>
            </a:bodyPr>
            <a:p>
              <a:pPr algn="l" fontAlgn="auto">
                <a:spcBef>
                  <a:spcPts val="0"/>
                </a:spcBef>
                <a:spcAft>
                  <a:spcPts val="0"/>
                </a:spcAft>
                <a:buClrTx/>
                <a:buSzTx/>
                <a:buFontTx/>
              </a:pPr>
              <a:r>
                <a:rPr lang="en-US" altLang="zh-CN" sz="1400" dirty="0">
                  <a:solidFill>
                    <a:schemeClr val="tx1">
                      <a:lumMod val="65000"/>
                      <a:lumOff val="35000"/>
                    </a:schemeClr>
                  </a:solidFill>
                  <a:latin typeface="阿里巴巴普惠体" panose="00020600040101010101" charset="-122"/>
                  <a:ea typeface="阿里巴巴普惠体" panose="00020600040101010101" charset="-122"/>
                </a:rPr>
                <a:t>JOIN</a:t>
              </a:r>
              <a:r>
                <a:rPr lang="zh-CN" altLang="en-US" sz="1400" dirty="0">
                  <a:solidFill>
                    <a:schemeClr val="tx1">
                      <a:lumMod val="65000"/>
                      <a:lumOff val="35000"/>
                    </a:schemeClr>
                  </a:solidFill>
                  <a:latin typeface="阿里巴巴普惠体" panose="00020600040101010101" charset="-122"/>
                  <a:ea typeface="阿里巴巴普惠体" panose="00020600040101010101" charset="-122"/>
                </a:rPr>
                <a:t>关联</a:t>
              </a:r>
              <a:endParaRPr lang="zh-CN" altLang="en-US" sz="1400" dirty="0">
                <a:solidFill>
                  <a:schemeClr val="tx1">
                    <a:lumMod val="65000"/>
                    <a:lumOff val="35000"/>
                  </a:schemeClr>
                </a:solidFill>
                <a:latin typeface="阿里巴巴普惠体" panose="00020600040101010101" charset="-122"/>
                <a:ea typeface="阿里巴巴普惠体" panose="00020600040101010101"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DQL</a:t>
            </a:r>
            <a:r>
              <a:rPr lang="zh-CN" altLang="en-US">
                <a:solidFill>
                  <a:srgbClr val="FF0000"/>
                </a:solidFill>
              </a:rPr>
              <a:t>：</a:t>
            </a:r>
            <a:r>
              <a:rPr lang="en-US" altLang="zh-CN">
                <a:solidFill>
                  <a:srgbClr val="FF0000"/>
                </a:solidFill>
              </a:rPr>
              <a:t>SELECT</a:t>
            </a:r>
            <a:r>
              <a:rPr lang="zh-CN" altLang="en-US">
                <a:solidFill>
                  <a:srgbClr val="FF0000"/>
                </a:solidFill>
              </a:rPr>
              <a:t>语句进行基础的数据查询</a:t>
            </a:r>
            <a:endParaRPr lang="zh-CN" altLang="en-US">
              <a:solidFill>
                <a:srgbClr val="FF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基础数据查询</a:t>
            </a:r>
          </a:p>
        </p:txBody>
      </p:sp>
      <p:sp>
        <p:nvSpPr>
          <p:cNvPr id="3" name="文本占位符 2"/>
          <p:cNvSpPr>
            <a:spLocks noGrp="1"/>
          </p:cNvSpPr>
          <p:nvPr>
            <p:ph type="body" sz="quarter" idx="11"/>
          </p:nvPr>
        </p:nvSpPr>
        <p:spPr/>
        <p:txBody>
          <a:bodyPr/>
          <a:p>
            <a:r>
              <a:rPr lang="zh-CN" altLang="en-US"/>
              <a:t>在</a:t>
            </a:r>
            <a:r>
              <a:rPr lang="en-US" altLang="zh-CN"/>
              <a:t>SQL</a:t>
            </a:r>
            <a:r>
              <a:rPr lang="zh-CN" altLang="en-US"/>
              <a:t>中，通过</a:t>
            </a:r>
            <a:r>
              <a:rPr lang="en-US" altLang="zh-CN"/>
              <a:t>SELECT</a:t>
            </a:r>
            <a:r>
              <a:rPr lang="zh-CN" altLang="en-US"/>
              <a:t>关键字开头的</a:t>
            </a:r>
            <a:r>
              <a:rPr lang="en-US" altLang="zh-CN"/>
              <a:t>SQL</a:t>
            </a:r>
            <a:r>
              <a:rPr lang="zh-CN" altLang="en-US"/>
              <a:t>语句，来进行数据的查询</a:t>
            </a:r>
            <a:endParaRPr lang="zh-CN" altLang="en-US"/>
          </a:p>
          <a:p>
            <a:r>
              <a:rPr lang="zh-CN" altLang="en-US"/>
              <a:t>基础语法：</a:t>
            </a:r>
            <a:endParaRPr lang="zh-CN" altLang="en-US"/>
          </a:p>
          <a:p>
            <a:endParaRPr lang="zh-CN" altLang="en-US"/>
          </a:p>
          <a:p>
            <a:r>
              <a:rPr lang="zh-CN" altLang="en-US"/>
              <a:t>演示：</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777875" y="2543810"/>
            <a:ext cx="2880360" cy="289560"/>
          </a:xfrm>
          <a:prstGeom prst="rect">
            <a:avLst/>
          </a:prstGeom>
        </p:spPr>
      </p:pic>
      <p:pic>
        <p:nvPicPr>
          <p:cNvPr id="5" name="图片 4"/>
          <p:cNvPicPr>
            <a:picLocks noChangeAspect="1"/>
          </p:cNvPicPr>
          <p:nvPr/>
        </p:nvPicPr>
        <p:blipFill>
          <a:blip r:embed="rId2"/>
          <a:stretch>
            <a:fillRect/>
          </a:stretch>
        </p:blipFill>
        <p:spPr>
          <a:xfrm>
            <a:off x="777875" y="3320415"/>
            <a:ext cx="7289165" cy="3317240"/>
          </a:xfrm>
          <a:prstGeom prst="rect">
            <a:avLst/>
          </a:prstGeom>
        </p:spPr>
      </p:pic>
      <p:pic>
        <p:nvPicPr>
          <p:cNvPr id="7" name="图片 6" descr="01 (50)"/>
          <p:cNvPicPr>
            <a:picLocks noChangeAspect="1"/>
          </p:cNvPicPr>
          <p:nvPr/>
        </p:nvPicPr>
        <p:blipFill>
          <a:blip r:embed="rId3"/>
          <a:stretch>
            <a:fillRect/>
          </a:stretch>
        </p:blipFill>
        <p:spPr>
          <a:xfrm>
            <a:off x="10744835" y="4895850"/>
            <a:ext cx="1741805" cy="1741805"/>
          </a:xfrm>
          <a:prstGeom prst="rect">
            <a:avLst/>
          </a:prstGeom>
        </p:spPr>
      </p:pic>
      <p:sp>
        <p:nvSpPr>
          <p:cNvPr id="8" name="文本框 7"/>
          <p:cNvSpPr txBox="1"/>
          <p:nvPr/>
        </p:nvSpPr>
        <p:spPr>
          <a:xfrm>
            <a:off x="4077335" y="2396490"/>
            <a:ext cx="4846320" cy="583565"/>
          </a:xfrm>
          <a:prstGeom prst="rect">
            <a:avLst/>
          </a:prstGeom>
          <a:noFill/>
        </p:spPr>
        <p:txBody>
          <a:bodyPr wrap="none">
            <a:spAutoFit/>
          </a:bodyPr>
          <a:p>
            <a:pPr fontAlgn="auto">
              <a:spcBef>
                <a:spcPts val="0"/>
              </a:spcBef>
              <a:spcAft>
                <a:spcPts val="0"/>
              </a:spcAft>
            </a:pPr>
            <a:r>
              <a:rPr lang="zh-CN" altLang="en-US" sz="1600" dirty="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rPr>
              <a:t>含义就是：</a:t>
            </a:r>
            <a:endParaRPr lang="zh-CN" altLang="en-US" sz="1600" dirty="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endParaRPr>
          </a:p>
          <a:p>
            <a:pPr fontAlgn="auto">
              <a:spcBef>
                <a:spcPts val="0"/>
              </a:spcBef>
              <a:spcAft>
                <a:spcPts val="0"/>
              </a:spcAft>
            </a:pPr>
            <a:r>
              <a:rPr lang="zh-CN" altLang="en-US" sz="1600" dirty="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rPr>
              <a:t>从（</a:t>
            </a:r>
            <a:r>
              <a:rPr lang="en-US" altLang="zh-CN" sz="1600" dirty="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rPr>
              <a:t>FROM</a:t>
            </a:r>
            <a:r>
              <a:rPr lang="zh-CN" altLang="en-US" sz="1600" dirty="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rPr>
              <a:t>）表中，选择（</a:t>
            </a:r>
            <a:r>
              <a:rPr lang="en-US" altLang="zh-CN" sz="1600" dirty="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rPr>
              <a:t>SELECT</a:t>
            </a:r>
            <a:r>
              <a:rPr lang="zh-CN" altLang="en-US" sz="1600" dirty="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rPr>
              <a:t>）某些列进行展示</a:t>
            </a:r>
            <a:endParaRPr lang="zh-CN" altLang="en-US" sz="1600" dirty="0">
              <a:solidFill>
                <a:schemeClr val="tx1">
                  <a:lumMod val="65000"/>
                  <a:lumOff val="35000"/>
                </a:schemeClr>
              </a:solidFill>
              <a:latin typeface="阿里巴巴普惠体" panose="00020600040101010101" charset="-122"/>
              <a:ea typeface="阿里巴巴普惠体" panose="00020600040101010101" charset="-122"/>
              <a:cs typeface="阿里巴巴普惠体" panose="0002060004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基础数据查询</a:t>
            </a:r>
            <a:r>
              <a:rPr lang="en-US" altLang="zh-CN"/>
              <a:t> - </a:t>
            </a:r>
            <a:r>
              <a:t>过滤</a:t>
            </a:r>
          </a:p>
        </p:txBody>
      </p:sp>
      <p:sp>
        <p:nvSpPr>
          <p:cNvPr id="3" name="文本占位符 2"/>
          <p:cNvSpPr>
            <a:spLocks noGrp="1"/>
          </p:cNvSpPr>
          <p:nvPr>
            <p:ph type="body" sz="quarter" idx="11"/>
          </p:nvPr>
        </p:nvSpPr>
        <p:spPr/>
        <p:txBody>
          <a:bodyPr/>
          <a:p>
            <a:r>
              <a:rPr lang="zh-CN" altLang="en-US"/>
              <a:t>查询也可以带有指定条件，语法如下：</a:t>
            </a:r>
            <a:endParaRPr lang="zh-CN" altLang="en-US"/>
          </a:p>
          <a:p>
            <a:endParaRPr lang="zh-CN" altLang="en-US"/>
          </a:p>
          <a:p>
            <a:endParaRPr lang="zh-CN" altLang="en-US"/>
          </a:p>
          <a:p>
            <a:r>
              <a:rPr lang="zh-CN" altLang="en-US"/>
              <a:t>演示：</a:t>
            </a:r>
            <a:endParaRPr lang="zh-CN" altLang="en-US"/>
          </a:p>
          <a:p>
            <a:endParaRPr lang="zh-CN" altLang="en-US"/>
          </a:p>
          <a:p>
            <a:endParaRPr lang="zh-CN" altLang="en-US"/>
          </a:p>
        </p:txBody>
      </p:sp>
      <p:pic>
        <p:nvPicPr>
          <p:cNvPr id="4" name="图片 3"/>
          <p:cNvPicPr>
            <a:picLocks noChangeAspect="1"/>
          </p:cNvPicPr>
          <p:nvPr/>
        </p:nvPicPr>
        <p:blipFill>
          <a:blip r:embed="rId1"/>
          <a:stretch>
            <a:fillRect/>
          </a:stretch>
        </p:blipFill>
        <p:spPr>
          <a:xfrm>
            <a:off x="788670" y="2113915"/>
            <a:ext cx="4472940" cy="312420"/>
          </a:xfrm>
          <a:prstGeom prst="rect">
            <a:avLst/>
          </a:prstGeom>
        </p:spPr>
      </p:pic>
      <p:pic>
        <p:nvPicPr>
          <p:cNvPr id="5" name="图片 4"/>
          <p:cNvPicPr>
            <a:picLocks noChangeAspect="1"/>
          </p:cNvPicPr>
          <p:nvPr/>
        </p:nvPicPr>
        <p:blipFill>
          <a:blip r:embed="rId2"/>
          <a:stretch>
            <a:fillRect/>
          </a:stretch>
        </p:blipFill>
        <p:spPr>
          <a:xfrm>
            <a:off x="5491480" y="1359535"/>
            <a:ext cx="3406140" cy="1821180"/>
          </a:xfrm>
          <a:prstGeom prst="rect">
            <a:avLst/>
          </a:prstGeom>
        </p:spPr>
      </p:pic>
      <p:pic>
        <p:nvPicPr>
          <p:cNvPr id="7" name="图片 6"/>
          <p:cNvPicPr>
            <a:picLocks noChangeAspect="1"/>
          </p:cNvPicPr>
          <p:nvPr/>
        </p:nvPicPr>
        <p:blipFill>
          <a:blip r:embed="rId3"/>
          <a:stretch>
            <a:fillRect/>
          </a:stretch>
        </p:blipFill>
        <p:spPr>
          <a:xfrm>
            <a:off x="788670" y="3433445"/>
            <a:ext cx="6057900" cy="1181100"/>
          </a:xfrm>
          <a:prstGeom prst="rect">
            <a:avLst/>
          </a:prstGeom>
        </p:spPr>
      </p:pic>
      <p:pic>
        <p:nvPicPr>
          <p:cNvPr id="11" name="图片 10" descr="01 (99)"/>
          <p:cNvPicPr>
            <a:picLocks noChangeAspect="1"/>
          </p:cNvPicPr>
          <p:nvPr/>
        </p:nvPicPr>
        <p:blipFill>
          <a:blip r:embed="rId4"/>
          <a:stretch>
            <a:fillRect/>
          </a:stretch>
        </p:blipFill>
        <p:spPr>
          <a:xfrm>
            <a:off x="10628630" y="5085080"/>
            <a:ext cx="1772920" cy="177292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基础查询的语法</a:t>
            </a:r>
            <a:endParaRPr lang="zh-CN" altLang="en-US"/>
          </a:p>
          <a:p>
            <a:pPr marL="0" indent="0">
              <a:buNone/>
            </a:pPr>
            <a:endParaRPr lang="en-US" altLang="zh-CN"/>
          </a:p>
          <a:p>
            <a:pPr marL="0" indent="0">
              <a:buNone/>
            </a:pPr>
            <a:r>
              <a:rPr lang="en-US" altLang="zh-CN"/>
              <a:t>2. </a:t>
            </a:r>
            <a:r>
              <a:rPr lang="zh-CN" altLang="en-US"/>
              <a:t>过滤查询的语法</a:t>
            </a:r>
            <a:endParaRPr lang="zh-CN" altLang="en-US"/>
          </a:p>
        </p:txBody>
      </p:sp>
      <p:pic>
        <p:nvPicPr>
          <p:cNvPr id="4" name="图片 3"/>
          <p:cNvPicPr>
            <a:picLocks noChangeAspect="1"/>
          </p:cNvPicPr>
          <p:nvPr/>
        </p:nvPicPr>
        <p:blipFill>
          <a:blip r:embed="rId1"/>
          <a:stretch>
            <a:fillRect/>
          </a:stretch>
        </p:blipFill>
        <p:spPr>
          <a:xfrm>
            <a:off x="5186045" y="3435350"/>
            <a:ext cx="2880360" cy="289560"/>
          </a:xfrm>
          <a:prstGeom prst="rect">
            <a:avLst/>
          </a:prstGeom>
        </p:spPr>
      </p:pic>
      <p:pic>
        <p:nvPicPr>
          <p:cNvPr id="5" name="图片 4"/>
          <p:cNvPicPr>
            <a:picLocks noChangeAspect="1"/>
          </p:cNvPicPr>
          <p:nvPr/>
        </p:nvPicPr>
        <p:blipFill>
          <a:blip r:embed="rId2"/>
          <a:stretch>
            <a:fillRect/>
          </a:stretch>
        </p:blipFill>
        <p:spPr>
          <a:xfrm>
            <a:off x="5186045" y="4648200"/>
            <a:ext cx="4472940" cy="31242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solidFill>
                  <a:srgbClr val="FF0000"/>
                </a:solidFill>
              </a:rPr>
              <a:t>SQL - DQL</a:t>
            </a:r>
            <a:endParaRPr kumimoji="1" lang="zh-CN" altLang="en-US" sz="1600" dirty="0"/>
          </a:p>
        </p:txBody>
      </p:sp>
      <p:grpSp>
        <p:nvGrpSpPr>
          <p:cNvPr id="3" name="组合 2"/>
          <p:cNvGrpSpPr/>
          <p:nvPr/>
        </p:nvGrpSpPr>
        <p:grpSpPr>
          <a:xfrm>
            <a:off x="6986270" y="3712210"/>
            <a:ext cx="1671955" cy="1659255"/>
            <a:chOff x="11116" y="4558"/>
            <a:chExt cx="2633" cy="2613"/>
          </a:xfrm>
        </p:grpSpPr>
        <p:sp>
          <p:nvSpPr>
            <p:cNvPr id="5" name="左大括号 4"/>
            <p:cNvSpPr/>
            <p:nvPr>
              <p:custDataLst>
                <p:tags r:id="rId1"/>
              </p:custDataLst>
            </p:nvPr>
          </p:nvSpPr>
          <p:spPr>
            <a:xfrm>
              <a:off x="11116" y="4815"/>
              <a:ext cx="1094" cy="21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文本框 5"/>
            <p:cNvSpPr txBox="1"/>
            <p:nvPr>
              <p:custDataLst>
                <p:tags r:id="rId2"/>
              </p:custDataLst>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阿里巴巴普惠体" panose="00020600040101010101" charset="-122"/>
                  <a:ea typeface="阿里巴巴普惠体" panose="00020600040101010101" charset="-122"/>
                </a:rPr>
                <a:t>基础查询</a:t>
              </a:r>
              <a:endParaRPr lang="zh-CN" altLang="en-US" sz="14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7" name="文本框 6"/>
            <p:cNvSpPr txBox="1"/>
            <p:nvPr>
              <p:custDataLst>
                <p:tags r:id="rId3"/>
              </p:custDataLst>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zh-CN" sz="1400" dirty="0">
                  <a:solidFill>
                    <a:srgbClr val="FF0000"/>
                  </a:solidFill>
                  <a:latin typeface="阿里巴巴普惠体" panose="00020600040101010101" charset="-122"/>
                  <a:ea typeface="阿里巴巴普惠体" panose="00020600040101010101" charset="-122"/>
                </a:rPr>
                <a:t>分组聚合</a:t>
              </a:r>
              <a:endParaRPr lang="zh-CN" sz="1400" dirty="0">
                <a:solidFill>
                  <a:srgbClr val="FF0000"/>
                </a:solidFill>
                <a:latin typeface="阿里巴巴普惠体" panose="00020600040101010101" charset="-122"/>
                <a:ea typeface="阿里巴巴普惠体" panose="00020600040101010101" charset="-122"/>
              </a:endParaRPr>
            </a:p>
          </p:txBody>
        </p:sp>
        <p:sp>
          <p:nvSpPr>
            <p:cNvPr id="8" name="文本框 7"/>
            <p:cNvSpPr txBox="1"/>
            <p:nvPr>
              <p:custDataLst>
                <p:tags r:id="rId4"/>
              </p:custDataLst>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阿里巴巴普惠体" panose="00020600040101010101" charset="-122"/>
                  <a:ea typeface="阿里巴巴普惠体" panose="00020600040101010101" charset="-122"/>
                </a:rPr>
                <a:t>排序分页</a:t>
              </a:r>
              <a:endParaRPr lang="zh-CN" altLang="en-US" sz="14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9" name="文本框 8"/>
            <p:cNvSpPr txBox="1"/>
            <p:nvPr>
              <p:custDataLst>
                <p:tags r:id="rId5"/>
              </p:custDataLst>
            </p:nvPr>
          </p:nvSpPr>
          <p:spPr>
            <a:xfrm>
              <a:off x="12309" y="6688"/>
              <a:ext cx="1440" cy="483"/>
            </a:xfrm>
            <a:prstGeom prst="rect">
              <a:avLst/>
            </a:prstGeom>
            <a:noFill/>
          </p:spPr>
          <p:txBody>
            <a:bodyPr wrap="none">
              <a:spAutoFit/>
            </a:bodyPr>
            <a:p>
              <a:pPr algn="l" fontAlgn="auto">
                <a:spcBef>
                  <a:spcPts val="0"/>
                </a:spcBef>
                <a:spcAft>
                  <a:spcPts val="0"/>
                </a:spcAft>
                <a:buClrTx/>
                <a:buSzTx/>
                <a:buFontTx/>
              </a:pPr>
              <a:r>
                <a:rPr lang="en-US" altLang="zh-CN" sz="1400" dirty="0">
                  <a:solidFill>
                    <a:schemeClr val="tx1">
                      <a:lumMod val="65000"/>
                      <a:lumOff val="35000"/>
                    </a:schemeClr>
                  </a:solidFill>
                  <a:latin typeface="阿里巴巴普惠体" panose="00020600040101010101" charset="-122"/>
                  <a:ea typeface="阿里巴巴普惠体" panose="00020600040101010101" charset="-122"/>
                </a:rPr>
                <a:t>JOIN</a:t>
              </a:r>
              <a:r>
                <a:rPr lang="zh-CN" altLang="en-US" sz="1400" dirty="0">
                  <a:solidFill>
                    <a:schemeClr val="tx1">
                      <a:lumMod val="65000"/>
                      <a:lumOff val="35000"/>
                    </a:schemeClr>
                  </a:solidFill>
                  <a:latin typeface="阿里巴巴普惠体" panose="00020600040101010101" charset="-122"/>
                  <a:ea typeface="阿里巴巴普惠体" panose="00020600040101010101" charset="-122"/>
                </a:rPr>
                <a:t>关联</a:t>
              </a:r>
              <a:endParaRPr lang="zh-CN" altLang="en-US" sz="1400" dirty="0">
                <a:solidFill>
                  <a:schemeClr val="tx1">
                    <a:lumMod val="65000"/>
                    <a:lumOff val="35000"/>
                  </a:schemeClr>
                </a:solidFill>
                <a:latin typeface="阿里巴巴普惠体" panose="00020600040101010101" charset="-122"/>
                <a:ea typeface="阿里巴巴普惠体" panose="00020600040101010101" charset="-122"/>
              </a:endParaRPr>
            </a:p>
          </p:txBody>
        </p:sp>
      </p:grpSp>
      <p:pic>
        <p:nvPicPr>
          <p:cNvPr id="10" name="图片 9" descr="303b32313537333932333bbcfdcdb7"/>
          <p:cNvPicPr>
            <a:picLocks noChangeAspect="1"/>
          </p:cNvPicPr>
          <p:nvPr>
            <p:custDataLst>
              <p:tags r:id="rId6"/>
            </p:custDataLst>
          </p:nvPr>
        </p:nvPicPr>
        <p:blipFill>
          <a:blip r:embed="rId7"/>
          <a:stretch>
            <a:fillRect/>
          </a:stretch>
        </p:blipFill>
        <p:spPr>
          <a:xfrm>
            <a:off x="4609465" y="4349750"/>
            <a:ext cx="410210" cy="410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DQL</a:t>
            </a:r>
            <a:r>
              <a:rPr lang="zh-CN" altLang="en-US">
                <a:solidFill>
                  <a:srgbClr val="FF0000"/>
                </a:solidFill>
              </a:rPr>
              <a:t>：</a:t>
            </a:r>
            <a:r>
              <a:rPr lang="en-US">
                <a:solidFill>
                  <a:srgbClr val="FF0000"/>
                </a:solidFill>
              </a:rPr>
              <a:t>GROUP BY </a:t>
            </a:r>
            <a:r>
              <a:rPr lang="zh-CN" altLang="en-US">
                <a:solidFill>
                  <a:srgbClr val="FF0000"/>
                </a:solidFill>
              </a:rPr>
              <a:t>进行分组聚合查询</a:t>
            </a:r>
            <a:endParaRPr lang="zh-CN" altLang="en-US">
              <a:solidFill>
                <a:srgbClr val="FF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分组聚合</a:t>
            </a:r>
            <a:endParaRPr lang="zh-CN" altLang="en-US"/>
          </a:p>
        </p:txBody>
      </p:sp>
      <p:sp>
        <p:nvSpPr>
          <p:cNvPr id="3" name="文本占位符 2"/>
          <p:cNvSpPr>
            <a:spLocks noGrp="1"/>
          </p:cNvSpPr>
          <p:nvPr>
            <p:ph type="body" sz="quarter" idx="11"/>
          </p:nvPr>
        </p:nvSpPr>
        <p:spPr/>
        <p:txBody>
          <a:bodyPr/>
          <a:p>
            <a:r>
              <a:rPr lang="zh-CN" altLang="en-US"/>
              <a:t>分组聚合应用场景非常多，如：统计班级中，男生和女生的人数。</a:t>
            </a:r>
            <a:endParaRPr lang="zh-CN" altLang="en-US"/>
          </a:p>
          <a:p>
            <a:r>
              <a:rPr lang="zh-CN" altLang="en-US"/>
              <a:t>这种需求就需要：</a:t>
            </a:r>
            <a:endParaRPr lang="zh-CN" altLang="en-US"/>
          </a:p>
          <a:p>
            <a:pPr marL="285750" indent="-285750">
              <a:buFont typeface="Arial" panose="020B0604020202020204" pitchFamily="34" charset="0"/>
              <a:buChar char="•"/>
            </a:pPr>
            <a:r>
              <a:rPr lang="zh-CN" altLang="en-US"/>
              <a:t>按性别分组</a:t>
            </a:r>
            <a:endParaRPr lang="zh-CN" altLang="en-US"/>
          </a:p>
          <a:p>
            <a:pPr marL="285750" indent="-285750">
              <a:buFont typeface="Arial" panose="020B0604020202020204" pitchFamily="34" charset="0"/>
              <a:buChar char="•"/>
            </a:pPr>
            <a:r>
              <a:rPr lang="zh-CN" altLang="en-US"/>
              <a:t>统计每个组的人数</a:t>
            </a:r>
            <a:endParaRPr lang="zh-CN" altLang="en-US"/>
          </a:p>
          <a:p>
            <a:pPr>
              <a:buFont typeface="Arial" panose="020B0604020202020204" pitchFamily="34" charset="0"/>
            </a:pPr>
            <a:r>
              <a:rPr lang="zh-CN" altLang="en-US"/>
              <a:t>这就称之为：分组聚合。</a:t>
            </a:r>
            <a:endParaRPr lang="zh-CN" altLang="en-US"/>
          </a:p>
          <a:p>
            <a:pPr>
              <a:buFont typeface="Arial" panose="020B0604020202020204" pitchFamily="34" charset="0"/>
            </a:pPr>
            <a:endParaRPr lang="zh-CN" altLang="en-US"/>
          </a:p>
          <a:p>
            <a:pPr>
              <a:buFont typeface="Arial" panose="020B0604020202020204" pitchFamily="34" charset="0"/>
            </a:pPr>
            <a:r>
              <a:rPr lang="zh-CN" altLang="en-US"/>
              <a:t>基础语法：</a:t>
            </a:r>
            <a:endParaRPr lang="zh-CN" altLang="en-US"/>
          </a:p>
          <a:p>
            <a:pPr>
              <a:buFont typeface="Arial" panose="020B0604020202020204" pitchFamily="34" charset="0"/>
            </a:pPr>
            <a:endParaRPr lang="zh-CN" altLang="en-US"/>
          </a:p>
        </p:txBody>
      </p:sp>
      <p:pic>
        <p:nvPicPr>
          <p:cNvPr id="4" name="图片 3"/>
          <p:cNvPicPr>
            <a:picLocks noChangeAspect="1"/>
          </p:cNvPicPr>
          <p:nvPr/>
        </p:nvPicPr>
        <p:blipFill>
          <a:blip r:embed="rId1"/>
          <a:stretch>
            <a:fillRect/>
          </a:stretch>
        </p:blipFill>
        <p:spPr>
          <a:xfrm>
            <a:off x="803275" y="4570095"/>
            <a:ext cx="5966460" cy="259080"/>
          </a:xfrm>
          <a:prstGeom prst="rect">
            <a:avLst/>
          </a:prstGeom>
        </p:spPr>
      </p:pic>
      <p:pic>
        <p:nvPicPr>
          <p:cNvPr id="6" name="图片 5" descr="01 (97)"/>
          <p:cNvPicPr>
            <a:picLocks noChangeAspect="1"/>
          </p:cNvPicPr>
          <p:nvPr/>
        </p:nvPicPr>
        <p:blipFill>
          <a:blip r:embed="rId2"/>
          <a:stretch>
            <a:fillRect/>
          </a:stretch>
        </p:blipFill>
        <p:spPr>
          <a:xfrm>
            <a:off x="10163810" y="4801235"/>
            <a:ext cx="2028190" cy="2028190"/>
          </a:xfrm>
          <a:prstGeom prst="rect">
            <a:avLst/>
          </a:prstGeom>
        </p:spPr>
      </p:pic>
      <p:pic>
        <p:nvPicPr>
          <p:cNvPr id="7" name="图片 6"/>
          <p:cNvPicPr>
            <a:picLocks noChangeAspect="1"/>
          </p:cNvPicPr>
          <p:nvPr/>
        </p:nvPicPr>
        <p:blipFill>
          <a:blip r:embed="rId3"/>
          <a:stretch>
            <a:fillRect/>
          </a:stretch>
        </p:blipFill>
        <p:spPr>
          <a:xfrm>
            <a:off x="803275" y="4829175"/>
            <a:ext cx="2217420" cy="182118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分组聚合</a:t>
            </a:r>
          </a:p>
        </p:txBody>
      </p:sp>
      <p:sp>
        <p:nvSpPr>
          <p:cNvPr id="3" name="文本占位符 2"/>
          <p:cNvSpPr>
            <a:spLocks noGrp="1"/>
          </p:cNvSpPr>
          <p:nvPr>
            <p:ph type="body" sz="quarter" idx="11"/>
          </p:nvPr>
        </p:nvSpPr>
        <p:spPr/>
        <p:txBody>
          <a:bodyPr/>
          <a:p>
            <a:r>
              <a:rPr lang="zh-CN" altLang="en-US"/>
              <a:t>演示</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pPr algn="ctr"/>
            <a:r>
              <a:rPr lang="zh-CN" altLang="en-US" sz="2000" b="1">
                <a:solidFill>
                  <a:srgbClr val="FF0000"/>
                </a:solidFill>
              </a:rPr>
              <a:t>注意，</a:t>
            </a:r>
            <a:r>
              <a:rPr lang="en-US" altLang="zh-CN" sz="2000" b="1">
                <a:solidFill>
                  <a:srgbClr val="FF0000"/>
                </a:solidFill>
              </a:rPr>
              <a:t>SELECT</a:t>
            </a:r>
            <a:r>
              <a:rPr lang="zh-CN" altLang="en-US" sz="2000" b="1">
                <a:solidFill>
                  <a:srgbClr val="FF0000"/>
                </a:solidFill>
              </a:rPr>
              <a:t>中，除了聚合函数外，</a:t>
            </a:r>
            <a:r>
              <a:rPr lang="en-US" altLang="zh-CN" sz="2000" b="1">
                <a:solidFill>
                  <a:srgbClr val="FF0000"/>
                </a:solidFill>
              </a:rPr>
              <a:t>GROUP BY </a:t>
            </a:r>
            <a:r>
              <a:rPr lang="zh-CN" altLang="en-US" sz="2000" b="1">
                <a:solidFill>
                  <a:srgbClr val="FF0000"/>
                </a:solidFill>
              </a:rPr>
              <a:t>了哪个列，哪个列在能出现在</a:t>
            </a:r>
            <a:r>
              <a:rPr lang="en-US" altLang="zh-CN" sz="2000" b="1">
                <a:solidFill>
                  <a:srgbClr val="FF0000"/>
                </a:solidFill>
              </a:rPr>
              <a:t>SELECT</a:t>
            </a:r>
            <a:r>
              <a:rPr lang="zh-CN" altLang="en-US" sz="2000" b="1">
                <a:solidFill>
                  <a:srgbClr val="FF0000"/>
                </a:solidFill>
              </a:rPr>
              <a:t>中。</a:t>
            </a:r>
            <a:endParaRPr lang="zh-CN" altLang="en-US" sz="2000" b="1">
              <a:solidFill>
                <a:srgbClr val="FF0000"/>
              </a:solidFill>
            </a:endParaRPr>
          </a:p>
        </p:txBody>
      </p:sp>
      <p:pic>
        <p:nvPicPr>
          <p:cNvPr id="4" name="图片 3"/>
          <p:cNvPicPr>
            <a:picLocks noChangeAspect="1"/>
          </p:cNvPicPr>
          <p:nvPr/>
        </p:nvPicPr>
        <p:blipFill>
          <a:blip r:embed="rId1"/>
          <a:stretch>
            <a:fillRect/>
          </a:stretch>
        </p:blipFill>
        <p:spPr>
          <a:xfrm>
            <a:off x="799465" y="2093595"/>
            <a:ext cx="6388100" cy="3239135"/>
          </a:xfrm>
          <a:prstGeom prst="rect">
            <a:avLst/>
          </a:prstGeom>
        </p:spPr>
      </p:pic>
      <p:pic>
        <p:nvPicPr>
          <p:cNvPr id="5" name="图片 4" descr="01 (96)"/>
          <p:cNvPicPr>
            <a:picLocks noChangeAspect="1"/>
          </p:cNvPicPr>
          <p:nvPr/>
        </p:nvPicPr>
        <p:blipFill>
          <a:blip r:embed="rId2"/>
          <a:stretch>
            <a:fillRect/>
          </a:stretch>
        </p:blipFill>
        <p:spPr>
          <a:xfrm>
            <a:off x="10955655" y="5278120"/>
            <a:ext cx="1425575" cy="1425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anim calcmode="lin" valueType="num">
                                      <p:cBhvr additive="base">
                                        <p:cTn id="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数据库如何存储数据</a:t>
            </a:r>
          </a:p>
        </p:txBody>
      </p:sp>
      <p:sp>
        <p:nvSpPr>
          <p:cNvPr id="3" name="文本占位符 2"/>
          <p:cNvSpPr>
            <a:spLocks noGrp="1"/>
          </p:cNvSpPr>
          <p:nvPr>
            <p:ph type="body" sz="quarter" idx="11"/>
          </p:nvPr>
        </p:nvSpPr>
        <p:spPr/>
        <p:txBody>
          <a:bodyPr/>
          <a:p>
            <a:r>
              <a:rPr lang="zh-CN" altLang="en-US"/>
              <a:t>我们在来看看，数据库是如何组织数据的。</a:t>
            </a:r>
            <a:endParaRPr lang="zh-CN" altLang="en-US"/>
          </a:p>
        </p:txBody>
      </p:sp>
      <p:pic>
        <p:nvPicPr>
          <p:cNvPr id="11" name="图片 10"/>
          <p:cNvPicPr>
            <a:picLocks noChangeAspect="1"/>
          </p:cNvPicPr>
          <p:nvPr/>
        </p:nvPicPr>
        <p:blipFill>
          <a:blip r:embed="rId1"/>
          <a:stretch>
            <a:fillRect/>
          </a:stretch>
        </p:blipFill>
        <p:spPr>
          <a:xfrm>
            <a:off x="891540" y="5166995"/>
            <a:ext cx="2068830" cy="748665"/>
          </a:xfrm>
          <a:prstGeom prst="rect">
            <a:avLst/>
          </a:prstGeom>
          <a:ln>
            <a:noFill/>
          </a:ln>
        </p:spPr>
      </p:pic>
      <p:pic>
        <p:nvPicPr>
          <p:cNvPr id="13" name="图片 12"/>
          <p:cNvPicPr>
            <a:picLocks noChangeAspect="1"/>
          </p:cNvPicPr>
          <p:nvPr/>
        </p:nvPicPr>
        <p:blipFill>
          <a:blip r:embed="rId2"/>
          <a:stretch>
            <a:fillRect/>
          </a:stretch>
        </p:blipFill>
        <p:spPr>
          <a:xfrm>
            <a:off x="3524250" y="5166995"/>
            <a:ext cx="1985645" cy="713740"/>
          </a:xfrm>
          <a:prstGeom prst="rect">
            <a:avLst/>
          </a:prstGeom>
        </p:spPr>
      </p:pic>
      <p:cxnSp>
        <p:nvCxnSpPr>
          <p:cNvPr id="19" name="肘形连接符 18"/>
          <p:cNvCxnSpPr>
            <a:stCxn id="4" idx="3"/>
            <a:endCxn id="10" idx="0"/>
          </p:cNvCxnSpPr>
          <p:nvPr/>
        </p:nvCxnSpPr>
        <p:spPr>
          <a:xfrm rot="5400000" flipV="1">
            <a:off x="3311525" y="3329940"/>
            <a:ext cx="476250" cy="628015"/>
          </a:xfrm>
          <a:prstGeom prst="bentConnector3">
            <a:avLst>
              <a:gd name="adj1" fmla="val 499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4" idx="3"/>
            <a:endCxn id="7" idx="0"/>
          </p:cNvCxnSpPr>
          <p:nvPr/>
        </p:nvCxnSpPr>
        <p:spPr>
          <a:xfrm rot="5400000">
            <a:off x="2690495" y="3336925"/>
            <a:ext cx="476885"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7" idx="2"/>
            <a:endCxn id="11" idx="0"/>
          </p:cNvCxnSpPr>
          <p:nvPr/>
        </p:nvCxnSpPr>
        <p:spPr>
          <a:xfrm rot="5400000">
            <a:off x="1971040" y="4516120"/>
            <a:ext cx="605155" cy="69532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肘形连接符 21"/>
          <p:cNvCxnSpPr>
            <a:stCxn id="10" idx="2"/>
            <a:endCxn id="13" idx="0"/>
          </p:cNvCxnSpPr>
          <p:nvPr/>
        </p:nvCxnSpPr>
        <p:spPr>
          <a:xfrm rot="5400000" flipV="1">
            <a:off x="3887470" y="4537075"/>
            <a:ext cx="605790" cy="653415"/>
          </a:xfrm>
          <a:prstGeom prst="bentConnector3">
            <a:avLst>
              <a:gd name="adj1" fmla="val 49948"/>
            </a:avLst>
          </a:prstGeom>
          <a:ln>
            <a:tailEnd type="arrow"/>
          </a:ln>
        </p:spPr>
        <p:style>
          <a:lnRef idx="1">
            <a:schemeClr val="accent1"/>
          </a:lnRef>
          <a:fillRef idx="0">
            <a:schemeClr val="accent1"/>
          </a:fillRef>
          <a:effectRef idx="0">
            <a:schemeClr val="accent1"/>
          </a:effectRef>
          <a:fontRef idx="minor">
            <a:schemeClr val="tx1"/>
          </a:fontRef>
        </p:style>
      </p:cxnSp>
      <p:sp>
        <p:nvSpPr>
          <p:cNvPr id="4" name="圆柱形 3"/>
          <p:cNvSpPr/>
          <p:nvPr/>
        </p:nvSpPr>
        <p:spPr>
          <a:xfrm>
            <a:off x="2364740" y="2820670"/>
            <a:ext cx="1741805" cy="585470"/>
          </a:xfrm>
          <a:prstGeom prst="ca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2021</a:t>
            </a:r>
            <a:r>
              <a:rPr lang="zh-CN" altLang="en-US" sz="1400"/>
              <a:t>级新生数据库</a:t>
            </a:r>
            <a:endParaRPr lang="zh-CN" altLang="en-US" sz="1400"/>
          </a:p>
        </p:txBody>
      </p:sp>
      <p:pic>
        <p:nvPicPr>
          <p:cNvPr id="7" name="图片 6"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81555" y="3883025"/>
            <a:ext cx="678815" cy="678815"/>
          </a:xfrm>
          <a:prstGeom prst="rect">
            <a:avLst/>
          </a:prstGeom>
        </p:spPr>
      </p:pic>
      <p:pic>
        <p:nvPicPr>
          <p:cNvPr id="10" name="图片 9"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4250" y="3882390"/>
            <a:ext cx="678815" cy="678815"/>
          </a:xfrm>
          <a:prstGeom prst="rect">
            <a:avLst/>
          </a:prstGeom>
        </p:spPr>
      </p:pic>
      <p:sp>
        <p:nvSpPr>
          <p:cNvPr id="12" name="文本框 11"/>
          <p:cNvSpPr txBox="1"/>
          <p:nvPr/>
        </p:nvSpPr>
        <p:spPr>
          <a:xfrm>
            <a:off x="2243455" y="389826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阿里巴巴普惠体" panose="00020600040101010101" charset="-122"/>
                <a:ea typeface="阿里巴巴普惠体" panose="00020600040101010101" charset="-122"/>
              </a:rPr>
              <a:t>报名登记表</a:t>
            </a:r>
            <a:endParaRPr lang="zh-CN" altLang="en-US" sz="9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16" name="文本框 15"/>
          <p:cNvSpPr txBox="1"/>
          <p:nvPr/>
        </p:nvSpPr>
        <p:spPr>
          <a:xfrm>
            <a:off x="3486785" y="389826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阿里巴巴普惠体" panose="00020600040101010101" charset="-122"/>
                <a:ea typeface="阿里巴巴普惠体" panose="00020600040101010101" charset="-122"/>
              </a:rPr>
              <a:t>宿舍分配表</a:t>
            </a:r>
            <a:endParaRPr lang="zh-CN" altLang="en-US" sz="900" dirty="0">
              <a:solidFill>
                <a:schemeClr val="tx1">
                  <a:lumMod val="65000"/>
                  <a:lumOff val="35000"/>
                </a:schemeClr>
              </a:solidFill>
              <a:latin typeface="阿里巴巴普惠体" panose="00020600040101010101" charset="-122"/>
              <a:ea typeface="阿里巴巴普惠体" panose="00020600040101010101" charset="-122"/>
            </a:endParaRPr>
          </a:p>
        </p:txBody>
      </p:sp>
      <p:pic>
        <p:nvPicPr>
          <p:cNvPr id="27" name="图片 26"/>
          <p:cNvPicPr>
            <a:picLocks noChangeAspect="1"/>
          </p:cNvPicPr>
          <p:nvPr/>
        </p:nvPicPr>
        <p:blipFill>
          <a:blip r:embed="rId1"/>
          <a:stretch>
            <a:fillRect/>
          </a:stretch>
        </p:blipFill>
        <p:spPr>
          <a:xfrm>
            <a:off x="6641465" y="5135245"/>
            <a:ext cx="2068830" cy="748665"/>
          </a:xfrm>
          <a:prstGeom prst="rect">
            <a:avLst/>
          </a:prstGeom>
          <a:ln>
            <a:noFill/>
          </a:ln>
        </p:spPr>
      </p:pic>
      <p:pic>
        <p:nvPicPr>
          <p:cNvPr id="28" name="图片 27"/>
          <p:cNvPicPr>
            <a:picLocks noChangeAspect="1"/>
          </p:cNvPicPr>
          <p:nvPr/>
        </p:nvPicPr>
        <p:blipFill>
          <a:blip r:embed="rId2"/>
          <a:stretch>
            <a:fillRect/>
          </a:stretch>
        </p:blipFill>
        <p:spPr>
          <a:xfrm>
            <a:off x="9274175" y="5135245"/>
            <a:ext cx="1985645" cy="713740"/>
          </a:xfrm>
          <a:prstGeom prst="rect">
            <a:avLst/>
          </a:prstGeom>
        </p:spPr>
      </p:pic>
      <p:cxnSp>
        <p:nvCxnSpPr>
          <p:cNvPr id="29" name="肘形连接符 28"/>
          <p:cNvCxnSpPr>
            <a:stCxn id="33" idx="3"/>
            <a:endCxn id="35" idx="0"/>
          </p:cNvCxnSpPr>
          <p:nvPr/>
        </p:nvCxnSpPr>
        <p:spPr>
          <a:xfrm rot="5400000" flipV="1">
            <a:off x="9061768" y="3298508"/>
            <a:ext cx="476250" cy="628015"/>
          </a:xfrm>
          <a:prstGeom prst="bentConnector3">
            <a:avLst>
              <a:gd name="adj1" fmla="val 4993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33" idx="3"/>
            <a:endCxn id="34" idx="0"/>
          </p:cNvCxnSpPr>
          <p:nvPr/>
        </p:nvCxnSpPr>
        <p:spPr>
          <a:xfrm rot="5400000">
            <a:off x="8440103" y="3305493"/>
            <a:ext cx="476885" cy="6146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30"/>
          <p:cNvCxnSpPr>
            <a:stCxn id="34" idx="2"/>
            <a:endCxn id="27" idx="0"/>
          </p:cNvCxnSpPr>
          <p:nvPr/>
        </p:nvCxnSpPr>
        <p:spPr>
          <a:xfrm rot="5400000">
            <a:off x="7720965" y="4485005"/>
            <a:ext cx="605155" cy="695325"/>
          </a:xfrm>
          <a:prstGeom prst="bentConnector3">
            <a:avLst>
              <a:gd name="adj1" fmla="val 5005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1"/>
          <p:cNvCxnSpPr>
            <a:stCxn id="35" idx="2"/>
            <a:endCxn id="28" idx="0"/>
          </p:cNvCxnSpPr>
          <p:nvPr/>
        </p:nvCxnSpPr>
        <p:spPr>
          <a:xfrm rot="5400000" flipV="1">
            <a:off x="9637713" y="4505643"/>
            <a:ext cx="605790" cy="653415"/>
          </a:xfrm>
          <a:prstGeom prst="bentConnector3">
            <a:avLst>
              <a:gd name="adj1" fmla="val 49948"/>
            </a:avLst>
          </a:prstGeom>
          <a:ln>
            <a:tailEnd type="arrow"/>
          </a:ln>
        </p:spPr>
        <p:style>
          <a:lnRef idx="1">
            <a:schemeClr val="accent1"/>
          </a:lnRef>
          <a:fillRef idx="0">
            <a:schemeClr val="accent1"/>
          </a:fillRef>
          <a:effectRef idx="0">
            <a:schemeClr val="accent1"/>
          </a:effectRef>
          <a:fontRef idx="minor">
            <a:schemeClr val="tx1"/>
          </a:fontRef>
        </p:style>
      </p:cxnSp>
      <p:sp>
        <p:nvSpPr>
          <p:cNvPr id="33" name="圆柱形 32"/>
          <p:cNvSpPr/>
          <p:nvPr/>
        </p:nvSpPr>
        <p:spPr>
          <a:xfrm>
            <a:off x="8114665" y="2788920"/>
            <a:ext cx="1741805" cy="585470"/>
          </a:xfrm>
          <a:prstGeom prst="can">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400"/>
              <a:t>2022</a:t>
            </a:r>
            <a:r>
              <a:rPr lang="zh-CN" altLang="en-US" sz="1400"/>
              <a:t>级新生数据库</a:t>
            </a:r>
            <a:endParaRPr lang="zh-CN" altLang="en-US" sz="1400"/>
          </a:p>
        </p:txBody>
      </p:sp>
      <p:pic>
        <p:nvPicPr>
          <p:cNvPr id="34" name="图片 33"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31480" y="3851275"/>
            <a:ext cx="678815" cy="678815"/>
          </a:xfrm>
          <a:prstGeom prst="rect">
            <a:avLst/>
          </a:prstGeom>
        </p:spPr>
      </p:pic>
      <p:pic>
        <p:nvPicPr>
          <p:cNvPr id="35" name="图片 34" descr="32313534373335333b32313534373333383bb9a4d7f7b1edb8f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4175" y="3850640"/>
            <a:ext cx="678815" cy="678815"/>
          </a:xfrm>
          <a:prstGeom prst="rect">
            <a:avLst/>
          </a:prstGeom>
        </p:spPr>
      </p:pic>
      <p:sp>
        <p:nvSpPr>
          <p:cNvPr id="36" name="文本框 35"/>
          <p:cNvSpPr txBox="1"/>
          <p:nvPr/>
        </p:nvSpPr>
        <p:spPr>
          <a:xfrm>
            <a:off x="7993380" y="386651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阿里巴巴普惠体" panose="00020600040101010101" charset="-122"/>
                <a:ea typeface="阿里巴巴普惠体" panose="00020600040101010101" charset="-122"/>
              </a:rPr>
              <a:t>报名登记表</a:t>
            </a:r>
            <a:endParaRPr lang="zh-CN" altLang="en-US" sz="9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37" name="文本框 36"/>
          <p:cNvSpPr txBox="1"/>
          <p:nvPr/>
        </p:nvSpPr>
        <p:spPr>
          <a:xfrm>
            <a:off x="9236710" y="3866515"/>
            <a:ext cx="754380" cy="229870"/>
          </a:xfrm>
          <a:prstGeom prst="rect">
            <a:avLst/>
          </a:prstGeom>
          <a:noFill/>
        </p:spPr>
        <p:txBody>
          <a:bodyPr wrap="none">
            <a:spAutoFit/>
          </a:bodyPr>
          <a:p>
            <a:pPr fontAlgn="auto">
              <a:spcBef>
                <a:spcPts val="0"/>
              </a:spcBef>
              <a:spcAft>
                <a:spcPts val="0"/>
              </a:spcAft>
            </a:pPr>
            <a:r>
              <a:rPr lang="zh-CN" altLang="en-US" sz="900" dirty="0">
                <a:solidFill>
                  <a:schemeClr val="tx1">
                    <a:lumMod val="65000"/>
                    <a:lumOff val="35000"/>
                  </a:schemeClr>
                </a:solidFill>
                <a:latin typeface="阿里巴巴普惠体" panose="00020600040101010101" charset="-122"/>
                <a:ea typeface="阿里巴巴普惠体" panose="00020600040101010101" charset="-122"/>
              </a:rPr>
              <a:t>宿舍分配表</a:t>
            </a:r>
            <a:endParaRPr lang="zh-CN" altLang="en-US" sz="9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38" name="文本框 37"/>
          <p:cNvSpPr txBox="1"/>
          <p:nvPr/>
        </p:nvSpPr>
        <p:spPr>
          <a:xfrm>
            <a:off x="5790565" y="2852420"/>
            <a:ext cx="538480" cy="521970"/>
          </a:xfrm>
          <a:prstGeom prst="rect">
            <a:avLst/>
          </a:prstGeom>
          <a:noFill/>
        </p:spPr>
        <p:txBody>
          <a:bodyPr wrap="none">
            <a:spAutoFit/>
          </a:bodyPr>
          <a:p>
            <a:pPr algn="ctr" fontAlgn="auto">
              <a:spcBef>
                <a:spcPts val="0"/>
              </a:spcBef>
              <a:spcAft>
                <a:spcPts val="0"/>
              </a:spcAft>
            </a:pPr>
            <a:r>
              <a:rPr lang="zh-CN" altLang="en-US" sz="2800" dirty="0">
                <a:solidFill>
                  <a:srgbClr val="FF0000"/>
                </a:solidFill>
                <a:latin typeface="阿里巴巴普惠体" panose="00020600040101010101" charset="-122"/>
                <a:ea typeface="阿里巴巴普惠体" panose="00020600040101010101" charset="-122"/>
              </a:rPr>
              <a:t>库</a:t>
            </a:r>
            <a:endParaRPr lang="zh-CN" altLang="en-US" sz="2800" dirty="0">
              <a:solidFill>
                <a:srgbClr val="FF0000"/>
              </a:solidFill>
              <a:latin typeface="阿里巴巴普惠体" panose="00020600040101010101" charset="-122"/>
              <a:ea typeface="阿里巴巴普惠体" panose="00020600040101010101" charset="-122"/>
            </a:endParaRPr>
          </a:p>
        </p:txBody>
      </p:sp>
      <p:sp>
        <p:nvSpPr>
          <p:cNvPr id="39" name="文本框 38"/>
          <p:cNvSpPr txBox="1"/>
          <p:nvPr/>
        </p:nvSpPr>
        <p:spPr>
          <a:xfrm>
            <a:off x="5790565" y="3960495"/>
            <a:ext cx="538480" cy="521970"/>
          </a:xfrm>
          <a:prstGeom prst="rect">
            <a:avLst/>
          </a:prstGeom>
          <a:noFill/>
        </p:spPr>
        <p:txBody>
          <a:bodyPr wrap="none">
            <a:spAutoFit/>
          </a:bodyPr>
          <a:p>
            <a:pPr algn="ctr" fontAlgn="auto">
              <a:spcBef>
                <a:spcPts val="0"/>
              </a:spcBef>
              <a:spcAft>
                <a:spcPts val="0"/>
              </a:spcAft>
            </a:pPr>
            <a:r>
              <a:rPr lang="zh-CN" altLang="en-US" sz="2800" dirty="0">
                <a:solidFill>
                  <a:srgbClr val="FF0000"/>
                </a:solidFill>
                <a:effectLst/>
                <a:latin typeface="阿里巴巴普惠体" panose="00020600040101010101" charset="-122"/>
                <a:ea typeface="阿里巴巴普惠体" panose="00020600040101010101" charset="-122"/>
              </a:rPr>
              <a:t>表</a:t>
            </a:r>
            <a:endParaRPr lang="zh-CN" altLang="en-US" sz="2800" dirty="0">
              <a:solidFill>
                <a:srgbClr val="FF0000"/>
              </a:solidFill>
              <a:effectLst/>
              <a:latin typeface="阿里巴巴普惠体" panose="00020600040101010101" charset="-122"/>
              <a:ea typeface="阿里巴巴普惠体" panose="00020600040101010101" charset="-122"/>
            </a:endParaRPr>
          </a:p>
        </p:txBody>
      </p:sp>
      <p:sp>
        <p:nvSpPr>
          <p:cNvPr id="40" name="文本框 39"/>
          <p:cNvSpPr txBox="1"/>
          <p:nvPr/>
        </p:nvSpPr>
        <p:spPr>
          <a:xfrm>
            <a:off x="5613400" y="5262880"/>
            <a:ext cx="894080" cy="521970"/>
          </a:xfrm>
          <a:prstGeom prst="rect">
            <a:avLst/>
          </a:prstGeom>
          <a:noFill/>
        </p:spPr>
        <p:txBody>
          <a:bodyPr wrap="none">
            <a:spAutoFit/>
          </a:bodyPr>
          <a:p>
            <a:pPr algn="ctr" fontAlgn="auto">
              <a:spcBef>
                <a:spcPts val="0"/>
              </a:spcBef>
              <a:spcAft>
                <a:spcPts val="0"/>
              </a:spcAft>
            </a:pPr>
            <a:r>
              <a:rPr lang="zh-CN" altLang="en-US" sz="2800" dirty="0">
                <a:solidFill>
                  <a:srgbClr val="FF0000"/>
                </a:solidFill>
                <a:effectLst/>
                <a:latin typeface="阿里巴巴普惠体" panose="00020600040101010101" charset="-122"/>
                <a:ea typeface="阿里巴巴普惠体" panose="00020600040101010101" charset="-122"/>
              </a:rPr>
              <a:t>数据</a:t>
            </a:r>
            <a:endParaRPr lang="zh-CN" altLang="en-US" sz="2800" dirty="0">
              <a:solidFill>
                <a:srgbClr val="FF0000"/>
              </a:solidFill>
              <a:effectLst/>
              <a:latin typeface="阿里巴巴普惠体" panose="00020600040101010101" charset="-122"/>
              <a:ea typeface="阿里巴巴普惠体" panose="00020600040101010101" charset="-122"/>
            </a:endParaRPr>
          </a:p>
        </p:txBody>
      </p:sp>
      <p:pic>
        <p:nvPicPr>
          <p:cNvPr id="5" name="图片 4" descr="01 (109)"/>
          <p:cNvPicPr>
            <a:picLocks noChangeAspect="1"/>
          </p:cNvPicPr>
          <p:nvPr/>
        </p:nvPicPr>
        <p:blipFill>
          <a:blip r:embed="rId5"/>
          <a:stretch>
            <a:fillRect/>
          </a:stretch>
        </p:blipFill>
        <p:spPr>
          <a:xfrm>
            <a:off x="11180445" y="5447030"/>
            <a:ext cx="1173480" cy="11734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linds(horizontal)">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blinds(horizontal)">
                                      <p:cBhvr>
                                        <p:cTn id="12" dur="500"/>
                                        <p:tgtEl>
                                          <p:spTgt spid="3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500" fill="hold"/>
                                        <p:tgtEl>
                                          <p:spTgt spid="40"/>
                                        </p:tgtEl>
                                        <p:attrNameLst>
                                          <p:attrName>ppt_x</p:attrName>
                                        </p:attrNameLst>
                                      </p:cBhvr>
                                      <p:tavLst>
                                        <p:tav tm="0">
                                          <p:val>
                                            <p:strVal val="#ppt_x"/>
                                          </p:val>
                                        </p:tav>
                                        <p:tav tm="100000">
                                          <p:val>
                                            <p:strVal val="#ppt_x"/>
                                          </p:val>
                                        </p:tav>
                                      </p:tavLst>
                                    </p:anim>
                                    <p:anim calcmode="lin" valueType="num">
                                      <p:cBhvr additive="base">
                                        <p:cTn id="18"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8" grpId="1"/>
      <p:bldP spid="39" grpId="0"/>
      <p:bldP spid="39" grpId="1"/>
      <p:bldP spid="40" grpId="0"/>
      <p:bldP spid="40"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分组聚合的语法是？</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en-US" altLang="zh-CN"/>
          </a:p>
          <a:p>
            <a:pPr marL="0" indent="0">
              <a:buNone/>
            </a:pPr>
            <a:r>
              <a:rPr lang="en-US" altLang="zh-CN"/>
              <a:t>2. </a:t>
            </a:r>
            <a:r>
              <a:rPr lang="zh-CN" altLang="en-US"/>
              <a:t>分组聚合的注意事项？</a:t>
            </a:r>
            <a:endParaRPr lang="zh-CN" altLang="en-US"/>
          </a:p>
          <a:p>
            <a:pPr marL="0" indent="0">
              <a:buNone/>
            </a:pPr>
            <a:r>
              <a:rPr lang="en-US" altLang="zh-CN" sz="1400"/>
              <a:t>GROUP BY</a:t>
            </a:r>
            <a:r>
              <a:rPr lang="zh-CN" altLang="en-US" sz="1400"/>
              <a:t>中出现了哪个列，哪个列才能出现在</a:t>
            </a:r>
            <a:r>
              <a:rPr lang="en-US" altLang="zh-CN" sz="1400"/>
              <a:t>SELECT</a:t>
            </a:r>
            <a:r>
              <a:rPr lang="zh-CN" altLang="en-US" sz="1400"/>
              <a:t>中的非聚合中。</a:t>
            </a:r>
            <a:endParaRPr lang="zh-CN" altLang="en-US" sz="1400"/>
          </a:p>
          <a:p>
            <a:pPr marL="0" indent="0">
              <a:buNone/>
            </a:pPr>
            <a:endParaRPr lang="zh-CN" altLang="en-US" sz="1400"/>
          </a:p>
        </p:txBody>
      </p:sp>
      <p:grpSp>
        <p:nvGrpSpPr>
          <p:cNvPr id="5" name="组合 4"/>
          <p:cNvGrpSpPr/>
          <p:nvPr/>
        </p:nvGrpSpPr>
        <p:grpSpPr>
          <a:xfrm>
            <a:off x="5323840" y="2259330"/>
            <a:ext cx="5966460" cy="2080260"/>
            <a:chOff x="8582" y="5816"/>
            <a:chExt cx="9396" cy="3276"/>
          </a:xfrm>
        </p:grpSpPr>
        <p:pic>
          <p:nvPicPr>
            <p:cNvPr id="4" name="图片 3"/>
            <p:cNvPicPr>
              <a:picLocks noChangeAspect="1"/>
            </p:cNvPicPr>
            <p:nvPr/>
          </p:nvPicPr>
          <p:blipFill>
            <a:blip r:embed="rId1"/>
            <a:stretch>
              <a:fillRect/>
            </a:stretch>
          </p:blipFill>
          <p:spPr>
            <a:xfrm>
              <a:off x="8582" y="5816"/>
              <a:ext cx="9396" cy="408"/>
            </a:xfrm>
            <a:prstGeom prst="rect">
              <a:avLst/>
            </a:prstGeom>
          </p:spPr>
        </p:pic>
        <p:pic>
          <p:nvPicPr>
            <p:cNvPr id="7" name="图片 6"/>
            <p:cNvPicPr>
              <a:picLocks noChangeAspect="1"/>
            </p:cNvPicPr>
            <p:nvPr/>
          </p:nvPicPr>
          <p:blipFill>
            <a:blip r:embed="rId2"/>
            <a:stretch>
              <a:fillRect/>
            </a:stretch>
          </p:blipFill>
          <p:spPr>
            <a:xfrm>
              <a:off x="8582" y="6224"/>
              <a:ext cx="3492" cy="2868"/>
            </a:xfrm>
            <a:prstGeom prst="rect">
              <a:avLst/>
            </a:prstGeom>
          </p:spPr>
        </p:pic>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solidFill>
                  <a:srgbClr val="FF0000"/>
                </a:solidFill>
              </a:rPr>
              <a:t>SQL - DQL</a:t>
            </a:r>
            <a:endParaRPr kumimoji="1" lang="zh-CN" altLang="en-US" sz="1600" dirty="0"/>
          </a:p>
        </p:txBody>
      </p:sp>
      <p:grpSp>
        <p:nvGrpSpPr>
          <p:cNvPr id="3" name="组合 2"/>
          <p:cNvGrpSpPr/>
          <p:nvPr/>
        </p:nvGrpSpPr>
        <p:grpSpPr>
          <a:xfrm>
            <a:off x="6986270" y="3712210"/>
            <a:ext cx="1671955" cy="1659255"/>
            <a:chOff x="11116" y="4558"/>
            <a:chExt cx="2633" cy="2613"/>
          </a:xfrm>
        </p:grpSpPr>
        <p:sp>
          <p:nvSpPr>
            <p:cNvPr id="5" name="左大括号 4"/>
            <p:cNvSpPr/>
            <p:nvPr>
              <p:custDataLst>
                <p:tags r:id="rId1"/>
              </p:custDataLst>
            </p:nvPr>
          </p:nvSpPr>
          <p:spPr>
            <a:xfrm>
              <a:off x="11116" y="4815"/>
              <a:ext cx="1094" cy="21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文本框 5"/>
            <p:cNvSpPr txBox="1"/>
            <p:nvPr>
              <p:custDataLst>
                <p:tags r:id="rId2"/>
              </p:custDataLst>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阿里巴巴普惠体" panose="00020600040101010101" charset="-122"/>
                  <a:ea typeface="阿里巴巴普惠体" panose="00020600040101010101" charset="-122"/>
                </a:rPr>
                <a:t>基础查询</a:t>
              </a:r>
              <a:endParaRPr lang="zh-CN" altLang="en-US" sz="14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7" name="文本框 6"/>
            <p:cNvSpPr txBox="1"/>
            <p:nvPr>
              <p:custDataLst>
                <p:tags r:id="rId3"/>
              </p:custDataLst>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en-US" altLang="zh-CN" sz="1400" dirty="0">
                  <a:solidFill>
                    <a:schemeClr val="tx1">
                      <a:lumMod val="65000"/>
                      <a:lumOff val="35000"/>
                    </a:schemeClr>
                  </a:solidFill>
                  <a:latin typeface="阿里巴巴普惠体" panose="00020600040101010101" charset="-122"/>
                  <a:ea typeface="阿里巴巴普惠体" panose="00020600040101010101" charset="-122"/>
                </a:rPr>
                <a:t>分组聚合</a:t>
              </a:r>
              <a:endParaRPr lang="en-US" altLang="zh-CN" sz="14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8" name="文本框 7"/>
            <p:cNvSpPr txBox="1"/>
            <p:nvPr>
              <p:custDataLst>
                <p:tags r:id="rId4"/>
              </p:custDataLst>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rgbClr val="FF0000"/>
                  </a:solidFill>
                  <a:latin typeface="阿里巴巴普惠体" panose="00020600040101010101" charset="-122"/>
                  <a:ea typeface="阿里巴巴普惠体" panose="00020600040101010101" charset="-122"/>
                </a:rPr>
                <a:t>排序分页</a:t>
              </a:r>
              <a:endParaRPr lang="zh-CN" altLang="en-US" sz="1400" dirty="0">
                <a:solidFill>
                  <a:srgbClr val="FF0000"/>
                </a:solidFill>
                <a:latin typeface="阿里巴巴普惠体" panose="00020600040101010101" charset="-122"/>
                <a:ea typeface="阿里巴巴普惠体" panose="00020600040101010101" charset="-122"/>
              </a:endParaRPr>
            </a:p>
          </p:txBody>
        </p:sp>
        <p:sp>
          <p:nvSpPr>
            <p:cNvPr id="9" name="文本框 8"/>
            <p:cNvSpPr txBox="1"/>
            <p:nvPr>
              <p:custDataLst>
                <p:tags r:id="rId5"/>
              </p:custDataLst>
            </p:nvPr>
          </p:nvSpPr>
          <p:spPr>
            <a:xfrm>
              <a:off x="12309" y="6688"/>
              <a:ext cx="1440" cy="483"/>
            </a:xfrm>
            <a:prstGeom prst="rect">
              <a:avLst/>
            </a:prstGeom>
            <a:noFill/>
          </p:spPr>
          <p:txBody>
            <a:bodyPr wrap="none">
              <a:spAutoFit/>
            </a:bodyPr>
            <a:p>
              <a:pPr algn="l" fontAlgn="auto">
                <a:spcBef>
                  <a:spcPts val="0"/>
                </a:spcBef>
                <a:spcAft>
                  <a:spcPts val="0"/>
                </a:spcAft>
                <a:buClrTx/>
                <a:buSzTx/>
                <a:buFontTx/>
              </a:pPr>
              <a:r>
                <a:rPr lang="en-US" altLang="zh-CN" sz="1400" dirty="0">
                  <a:solidFill>
                    <a:schemeClr val="tx1">
                      <a:lumMod val="65000"/>
                      <a:lumOff val="35000"/>
                    </a:schemeClr>
                  </a:solidFill>
                  <a:latin typeface="阿里巴巴普惠体" panose="00020600040101010101" charset="-122"/>
                  <a:ea typeface="阿里巴巴普惠体" panose="00020600040101010101" charset="-122"/>
                </a:rPr>
                <a:t>JOIN</a:t>
              </a:r>
              <a:r>
                <a:rPr lang="zh-CN" altLang="en-US" sz="1400" dirty="0">
                  <a:solidFill>
                    <a:schemeClr val="tx1">
                      <a:lumMod val="65000"/>
                      <a:lumOff val="35000"/>
                    </a:schemeClr>
                  </a:solidFill>
                  <a:latin typeface="阿里巴巴普惠体" panose="00020600040101010101" charset="-122"/>
                  <a:ea typeface="阿里巴巴普惠体" panose="00020600040101010101" charset="-122"/>
                </a:rPr>
                <a:t>关联</a:t>
              </a:r>
              <a:endParaRPr lang="zh-CN" altLang="en-US" sz="1400" dirty="0">
                <a:solidFill>
                  <a:schemeClr val="tx1">
                    <a:lumMod val="65000"/>
                    <a:lumOff val="35000"/>
                  </a:schemeClr>
                </a:solidFill>
                <a:latin typeface="阿里巴巴普惠体" panose="00020600040101010101" charset="-122"/>
                <a:ea typeface="阿里巴巴普惠体" panose="00020600040101010101" charset="-122"/>
              </a:endParaRPr>
            </a:p>
          </p:txBody>
        </p:sp>
      </p:grpSp>
      <p:pic>
        <p:nvPicPr>
          <p:cNvPr id="10" name="图片 9" descr="303b32313537333932333bbcfdcdb7"/>
          <p:cNvPicPr>
            <a:picLocks noChangeAspect="1"/>
          </p:cNvPicPr>
          <p:nvPr>
            <p:custDataLst>
              <p:tags r:id="rId6"/>
            </p:custDataLst>
          </p:nvPr>
        </p:nvPicPr>
        <p:blipFill>
          <a:blip r:embed="rId7"/>
          <a:stretch>
            <a:fillRect/>
          </a:stretch>
        </p:blipFill>
        <p:spPr>
          <a:xfrm>
            <a:off x="4609465" y="4349750"/>
            <a:ext cx="410210" cy="410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a:t>
            </a:r>
            <a:r>
              <a:rPr lang="en-US" altLang="zh-CN">
                <a:solidFill>
                  <a:srgbClr val="FF0000"/>
                </a:solidFill>
              </a:rPr>
              <a:t>DQL</a:t>
            </a:r>
            <a:r>
              <a:rPr lang="zh-CN" altLang="en-US">
                <a:solidFill>
                  <a:srgbClr val="FF0000"/>
                </a:solidFill>
              </a:rPr>
              <a:t>：</a:t>
            </a:r>
            <a:r>
              <a:rPr lang="zh-CN">
                <a:solidFill>
                  <a:srgbClr val="FF0000"/>
                </a:solidFill>
              </a:rPr>
              <a:t>对查询结果进行排序分页</a:t>
            </a:r>
            <a:endParaRPr lang="zh-CN">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结果排序</a:t>
            </a:r>
            <a:endParaRPr lang="zh-CN" altLang="en-US"/>
          </a:p>
        </p:txBody>
      </p:sp>
      <p:sp>
        <p:nvSpPr>
          <p:cNvPr id="3" name="文本占位符 2"/>
          <p:cNvSpPr>
            <a:spLocks noGrp="1"/>
          </p:cNvSpPr>
          <p:nvPr>
            <p:ph type="body" sz="quarter" idx="11"/>
          </p:nvPr>
        </p:nvSpPr>
        <p:spPr/>
        <p:txBody>
          <a:bodyPr/>
          <a:p>
            <a:r>
              <a:rPr lang="zh-CN" altLang="en-US"/>
              <a:t>可以对查询的结果，使用</a:t>
            </a:r>
            <a:r>
              <a:rPr lang="en-US" altLang="zh-CN"/>
              <a:t>ORDER BY </a:t>
            </a:r>
            <a:r>
              <a:rPr lang="zh-CN" altLang="en-US"/>
              <a:t>关键字，指定某个列进行排序，语法：</a:t>
            </a:r>
            <a:endParaRPr lang="zh-CN" altLang="en-US"/>
          </a:p>
          <a:p>
            <a:endParaRPr lang="zh-CN" altLang="en-US"/>
          </a:p>
          <a:p>
            <a:endParaRPr lang="zh-CN" altLang="en-US"/>
          </a:p>
          <a:p>
            <a:endParaRPr lang="zh-CN" altLang="en-US"/>
          </a:p>
          <a:p>
            <a:r>
              <a:rPr lang="zh-CN" altLang="en-US"/>
              <a:t>演示：</a:t>
            </a:r>
            <a:endParaRPr lang="zh-CN" altLang="en-US"/>
          </a:p>
        </p:txBody>
      </p:sp>
      <p:pic>
        <p:nvPicPr>
          <p:cNvPr id="4" name="图片 3"/>
          <p:cNvPicPr>
            <a:picLocks noChangeAspect="1"/>
          </p:cNvPicPr>
          <p:nvPr/>
        </p:nvPicPr>
        <p:blipFill>
          <a:blip r:embed="rId1"/>
          <a:stretch>
            <a:fillRect/>
          </a:stretch>
        </p:blipFill>
        <p:spPr>
          <a:xfrm>
            <a:off x="827405" y="2070100"/>
            <a:ext cx="3139440" cy="1173480"/>
          </a:xfrm>
          <a:prstGeom prst="rect">
            <a:avLst/>
          </a:prstGeom>
        </p:spPr>
      </p:pic>
      <p:pic>
        <p:nvPicPr>
          <p:cNvPr id="5" name="图片 4"/>
          <p:cNvPicPr>
            <a:picLocks noChangeAspect="1"/>
          </p:cNvPicPr>
          <p:nvPr/>
        </p:nvPicPr>
        <p:blipFill>
          <a:blip r:embed="rId2"/>
          <a:stretch>
            <a:fillRect/>
          </a:stretch>
        </p:blipFill>
        <p:spPr>
          <a:xfrm>
            <a:off x="827405" y="3726815"/>
            <a:ext cx="6548120" cy="2886710"/>
          </a:xfrm>
          <a:prstGeom prst="rect">
            <a:avLst/>
          </a:prstGeom>
        </p:spPr>
      </p:pic>
      <p:pic>
        <p:nvPicPr>
          <p:cNvPr id="6" name="图片 5" descr="01 (84)"/>
          <p:cNvPicPr>
            <a:picLocks noChangeAspect="1"/>
          </p:cNvPicPr>
          <p:nvPr/>
        </p:nvPicPr>
        <p:blipFill>
          <a:blip r:embed="rId3"/>
          <a:stretch>
            <a:fillRect/>
          </a:stretch>
        </p:blipFill>
        <p:spPr>
          <a:xfrm flipH="1">
            <a:off x="10514330" y="5180330"/>
            <a:ext cx="1677670" cy="167767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结果分页限制</a:t>
            </a:r>
            <a:endParaRPr lang="zh-CN" altLang="en-US"/>
          </a:p>
        </p:txBody>
      </p:sp>
      <p:sp>
        <p:nvSpPr>
          <p:cNvPr id="3" name="文本占位符 2"/>
          <p:cNvSpPr>
            <a:spLocks noGrp="1"/>
          </p:cNvSpPr>
          <p:nvPr>
            <p:ph type="body" sz="quarter" idx="11"/>
          </p:nvPr>
        </p:nvSpPr>
        <p:spPr/>
        <p:txBody>
          <a:bodyPr/>
          <a:p>
            <a:r>
              <a:rPr lang="zh-CN" altLang="en-US"/>
              <a:t>同样，可以使用</a:t>
            </a:r>
            <a:r>
              <a:rPr lang="en-US" altLang="zh-CN"/>
              <a:t>LIMIT</a:t>
            </a:r>
            <a:r>
              <a:rPr lang="zh-CN" altLang="en-US"/>
              <a:t>关键字，对查询结果进行数量限制或分页显示，语法：</a:t>
            </a:r>
            <a:endParaRPr lang="zh-CN" altLang="en-US"/>
          </a:p>
          <a:p>
            <a:endParaRPr lang="zh-CN" altLang="en-US"/>
          </a:p>
          <a:p>
            <a:endParaRPr lang="zh-CN" altLang="en-US"/>
          </a:p>
          <a:p>
            <a:endParaRPr lang="zh-CN" altLang="en-US"/>
          </a:p>
          <a:p>
            <a:endParaRPr lang="zh-CN" altLang="en-US"/>
          </a:p>
          <a:p>
            <a:r>
              <a:rPr lang="zh-CN" altLang="en-US"/>
              <a:t>演示：</a:t>
            </a:r>
            <a:endParaRPr lang="zh-CN" altLang="en-US"/>
          </a:p>
          <a:p>
            <a:endParaRPr lang="zh-CN" altLang="en-US"/>
          </a:p>
        </p:txBody>
      </p:sp>
      <p:pic>
        <p:nvPicPr>
          <p:cNvPr id="4" name="图片 3"/>
          <p:cNvPicPr>
            <a:picLocks noChangeAspect="1"/>
          </p:cNvPicPr>
          <p:nvPr/>
        </p:nvPicPr>
        <p:blipFill>
          <a:blip r:embed="rId1"/>
          <a:stretch>
            <a:fillRect/>
          </a:stretch>
        </p:blipFill>
        <p:spPr>
          <a:xfrm>
            <a:off x="798830" y="2124710"/>
            <a:ext cx="3139440" cy="1470660"/>
          </a:xfrm>
          <a:prstGeom prst="rect">
            <a:avLst/>
          </a:prstGeom>
        </p:spPr>
      </p:pic>
      <p:pic>
        <p:nvPicPr>
          <p:cNvPr id="5" name="图片 4"/>
          <p:cNvPicPr>
            <a:picLocks noChangeAspect="1"/>
          </p:cNvPicPr>
          <p:nvPr/>
        </p:nvPicPr>
        <p:blipFill>
          <a:blip r:embed="rId2"/>
          <a:stretch>
            <a:fillRect/>
          </a:stretch>
        </p:blipFill>
        <p:spPr>
          <a:xfrm>
            <a:off x="3938270" y="2124710"/>
            <a:ext cx="6162675" cy="4124325"/>
          </a:xfrm>
          <a:prstGeom prst="rect">
            <a:avLst/>
          </a:prstGeom>
        </p:spPr>
      </p:pic>
      <p:pic>
        <p:nvPicPr>
          <p:cNvPr id="6" name="图片 5" descr="01 (97)"/>
          <p:cNvPicPr>
            <a:picLocks noChangeAspect="1"/>
          </p:cNvPicPr>
          <p:nvPr/>
        </p:nvPicPr>
        <p:blipFill>
          <a:blip r:embed="rId3"/>
          <a:stretch>
            <a:fillRect/>
          </a:stretch>
        </p:blipFill>
        <p:spPr>
          <a:xfrm>
            <a:off x="10100945" y="4785995"/>
            <a:ext cx="2072005" cy="20720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linds(horizontal)">
                                      <p:cBhvr>
                                        <p:cTn id="7" dur="500"/>
                                        <p:tgtEl>
                                          <p:spTgt spid="3">
                                            <p:txEl>
                                              <p:pRg st="5" end="5"/>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buNone/>
            </a:pPr>
            <a:r>
              <a:rPr lang="en-US" altLang="zh-CN"/>
              <a:t>1. </a:t>
            </a:r>
            <a:r>
              <a:rPr lang="zh-CN" altLang="en-US"/>
              <a:t>排序和分页限制的语法是？</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en-US" altLang="zh-CN"/>
              <a:t>2. </a:t>
            </a:r>
            <a:r>
              <a:rPr lang="zh-CN" altLang="en-US"/>
              <a:t>截止到目前学习到的关键字，需注意：</a:t>
            </a:r>
            <a:endParaRPr lang="zh-CN" altLang="en-US"/>
          </a:p>
          <a:p>
            <a:pPr marL="285750" indent="-285750">
              <a:buFont typeface="Arial" panose="020B0604020202020204" pitchFamily="34" charset="0"/>
              <a:buChar char="•"/>
            </a:pPr>
            <a:r>
              <a:rPr lang="en-US" altLang="zh-CN" sz="1400"/>
              <a:t>WHERE</a:t>
            </a:r>
            <a:r>
              <a:rPr lang="zh-CN" altLang="en-US" sz="1400"/>
              <a:t>、</a:t>
            </a:r>
            <a:r>
              <a:rPr lang="en-US" altLang="zh-CN" sz="1400"/>
              <a:t>GROUP BY</a:t>
            </a:r>
            <a:r>
              <a:rPr lang="zh-CN" altLang="en-US" sz="1400"/>
              <a:t>、</a:t>
            </a:r>
            <a:r>
              <a:rPr lang="en-US" altLang="zh-CN" sz="1400"/>
              <a:t>ORDER BY</a:t>
            </a:r>
            <a:r>
              <a:rPr lang="zh-CN" altLang="en-US" sz="1400"/>
              <a:t>、</a:t>
            </a:r>
            <a:r>
              <a:rPr lang="en-US" altLang="zh-CN" sz="1400"/>
              <a:t> LIMIT</a:t>
            </a:r>
            <a:r>
              <a:rPr lang="zh-CN" altLang="en-US" sz="1400"/>
              <a:t>均可按需求省略</a:t>
            </a:r>
            <a:endParaRPr lang="zh-CN" altLang="en-US" sz="1400"/>
          </a:p>
          <a:p>
            <a:pPr marL="285750" indent="-285750">
              <a:buFont typeface="Arial" panose="020B0604020202020204" pitchFamily="34" charset="0"/>
              <a:buChar char="•"/>
            </a:pPr>
            <a:r>
              <a:rPr lang="en-US" altLang="zh-CN" sz="1400"/>
              <a:t>SELECT </a:t>
            </a:r>
            <a:r>
              <a:rPr lang="zh-CN" altLang="en-US" sz="1400"/>
              <a:t>和</a:t>
            </a:r>
            <a:r>
              <a:rPr lang="en-US" altLang="zh-CN" sz="1400"/>
              <a:t> FROM </a:t>
            </a:r>
            <a:r>
              <a:rPr lang="zh-CN" altLang="en-US" sz="1400"/>
              <a:t>是必写的</a:t>
            </a:r>
            <a:endParaRPr lang="zh-CN" altLang="en-US" sz="1400"/>
          </a:p>
          <a:p>
            <a:pPr marL="285750" indent="-285750">
              <a:buFont typeface="Arial" panose="020B0604020202020204" pitchFamily="34" charset="0"/>
              <a:buChar char="•"/>
            </a:pPr>
            <a:r>
              <a:rPr lang="zh-CN" altLang="en-US" sz="1400"/>
              <a:t>执行顺序：</a:t>
            </a:r>
            <a:endParaRPr lang="zh-CN" altLang="en-US" sz="1400"/>
          </a:p>
          <a:p>
            <a:pPr marL="457200" lvl="1">
              <a:buFont typeface="Arial" panose="020B0604020202020204" pitchFamily="34" charset="0"/>
            </a:pPr>
            <a:r>
              <a:rPr lang="en-US" altLang="zh-CN" sz="1400">
                <a:latin typeface="纤黑体" panose="02000000000000000000" charset="-122"/>
                <a:ea typeface="纤黑体" panose="02000000000000000000" charset="-122"/>
                <a:cs typeface="纤黑体" panose="02000000000000000000" charset="-122"/>
              </a:rPr>
              <a:t>FROM -&gt; WHERE -&gt; GROUP BY</a:t>
            </a:r>
            <a:r>
              <a:rPr lang="zh-CN" altLang="en-US" sz="1400">
                <a:latin typeface="纤黑体" panose="02000000000000000000" charset="-122"/>
                <a:ea typeface="纤黑体" panose="02000000000000000000" charset="-122"/>
                <a:cs typeface="纤黑体" panose="02000000000000000000" charset="-122"/>
              </a:rPr>
              <a:t>和聚合函数</a:t>
            </a:r>
            <a:r>
              <a:rPr lang="en-US" altLang="zh-CN" sz="1400">
                <a:latin typeface="纤黑体" panose="02000000000000000000" charset="-122"/>
                <a:ea typeface="纤黑体" panose="02000000000000000000" charset="-122"/>
                <a:cs typeface="纤黑体" panose="02000000000000000000" charset="-122"/>
              </a:rPr>
              <a:t> -&gt; SELECT -&gt; ORDER BY -&gt; LIMIT</a:t>
            </a:r>
            <a:endParaRPr lang="zh-CN" altLang="en-US" sz="1400">
              <a:latin typeface="纤黑体" panose="02000000000000000000" charset="-122"/>
              <a:ea typeface="纤黑体" panose="02000000000000000000" charset="-122"/>
              <a:cs typeface="纤黑体" panose="02000000000000000000" charset="-122"/>
            </a:endParaRPr>
          </a:p>
          <a:p>
            <a:pPr marL="0" indent="0">
              <a:buNone/>
            </a:pPr>
            <a:endParaRPr lang="zh-CN" altLang="en-US" sz="1400">
              <a:latin typeface="纤黑体" panose="02000000000000000000" charset="-122"/>
              <a:ea typeface="纤黑体" panose="02000000000000000000" charset="-122"/>
              <a:cs typeface="纤黑体" panose="02000000000000000000" charset="-122"/>
            </a:endParaRPr>
          </a:p>
        </p:txBody>
      </p:sp>
      <p:pic>
        <p:nvPicPr>
          <p:cNvPr id="6" name="图片 5"/>
          <p:cNvPicPr>
            <a:picLocks noChangeAspect="1"/>
          </p:cNvPicPr>
          <p:nvPr/>
        </p:nvPicPr>
        <p:blipFill>
          <a:blip r:embed="rId1"/>
          <a:stretch>
            <a:fillRect/>
          </a:stretch>
        </p:blipFill>
        <p:spPr>
          <a:xfrm>
            <a:off x="5263515" y="1816100"/>
            <a:ext cx="3139440" cy="147066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zh-CN" sz="1600" dirty="0"/>
              <a:t>数据库介绍</a:t>
            </a:r>
            <a:endParaRPr kumimoji="1" lang="zh-CN" sz="1600" dirty="0"/>
          </a:p>
          <a:p>
            <a:pPr algn="l"/>
            <a:r>
              <a:rPr kumimoji="1" lang="en-US" altLang="zh-CN" sz="1600" dirty="0"/>
              <a:t>MySQL</a:t>
            </a:r>
            <a:r>
              <a:rPr kumimoji="1" lang="zh-CN" altLang="en-US" sz="1600" dirty="0"/>
              <a:t>的安装</a:t>
            </a:r>
            <a:endParaRPr kumimoji="1" lang="zh-CN" altLang="en-US" sz="1600" dirty="0"/>
          </a:p>
          <a:p>
            <a:pPr algn="l"/>
            <a:r>
              <a:rPr kumimoji="1" lang="en-US" altLang="zh-CN" sz="1600" dirty="0">
                <a:sym typeface="+mn-ea"/>
              </a:rPr>
              <a:t>MySQL</a:t>
            </a:r>
            <a:r>
              <a:rPr kumimoji="1" lang="zh-CN" altLang="en-US" sz="1600" dirty="0">
                <a:sym typeface="+mn-ea"/>
              </a:rPr>
              <a:t>的入门</a:t>
            </a:r>
            <a:r>
              <a:rPr kumimoji="1" lang="zh-CN" sz="1600" dirty="0"/>
              <a:t>使用</a:t>
            </a:r>
            <a:endParaRPr kumimoji="1" lang="zh-CN" sz="1600" dirty="0"/>
          </a:p>
          <a:p>
            <a:pPr algn="l"/>
            <a:r>
              <a:rPr kumimoji="1" lang="en-US" altLang="zh-CN" sz="1600" dirty="0"/>
              <a:t>SQL</a:t>
            </a:r>
            <a:r>
              <a:rPr kumimoji="1" lang="zh-CN" altLang="en-US" sz="1600" dirty="0"/>
              <a:t>基础与</a:t>
            </a:r>
            <a:r>
              <a:rPr kumimoji="1" lang="en-US" altLang="zh-CN" sz="1600" dirty="0"/>
              <a:t>DDL</a:t>
            </a:r>
            <a:endParaRPr kumimoji="1" lang="en-US" altLang="zh-CN" sz="1600" dirty="0"/>
          </a:p>
          <a:p>
            <a:pPr algn="l"/>
            <a:r>
              <a:rPr kumimoji="1" lang="en-US" altLang="zh-CN" sz="1600" dirty="0"/>
              <a:t>SQL - DML</a:t>
            </a:r>
            <a:endParaRPr kumimoji="1" lang="en-US" altLang="zh-CN" sz="1600" dirty="0"/>
          </a:p>
          <a:p>
            <a:pPr algn="l"/>
            <a:r>
              <a:rPr kumimoji="1" lang="en-US" altLang="zh-CN" sz="1600" dirty="0">
                <a:solidFill>
                  <a:srgbClr val="FF0000"/>
                </a:solidFill>
              </a:rPr>
              <a:t>SQL - DQL</a:t>
            </a:r>
            <a:endParaRPr kumimoji="1" lang="zh-CN" altLang="en-US" sz="1600" dirty="0"/>
          </a:p>
        </p:txBody>
      </p:sp>
      <p:grpSp>
        <p:nvGrpSpPr>
          <p:cNvPr id="3" name="组合 2"/>
          <p:cNvGrpSpPr/>
          <p:nvPr/>
        </p:nvGrpSpPr>
        <p:grpSpPr>
          <a:xfrm>
            <a:off x="6986270" y="3712210"/>
            <a:ext cx="1671955" cy="1659255"/>
            <a:chOff x="11116" y="4558"/>
            <a:chExt cx="2633" cy="2613"/>
          </a:xfrm>
        </p:grpSpPr>
        <p:sp>
          <p:nvSpPr>
            <p:cNvPr id="5" name="左大括号 4"/>
            <p:cNvSpPr/>
            <p:nvPr>
              <p:custDataLst>
                <p:tags r:id="rId1"/>
              </p:custDataLst>
            </p:nvPr>
          </p:nvSpPr>
          <p:spPr>
            <a:xfrm>
              <a:off x="11116" y="4815"/>
              <a:ext cx="1094" cy="213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6" name="文本框 5"/>
            <p:cNvSpPr txBox="1"/>
            <p:nvPr>
              <p:custDataLst>
                <p:tags r:id="rId2"/>
              </p:custDataLst>
            </p:nvPr>
          </p:nvSpPr>
          <p:spPr>
            <a:xfrm>
              <a:off x="12309" y="4558"/>
              <a:ext cx="1408" cy="483"/>
            </a:xfrm>
            <a:prstGeom prst="rect">
              <a:avLst/>
            </a:prstGeom>
            <a:noFill/>
          </p:spPr>
          <p:txBody>
            <a:bodyPr wrap="none">
              <a:spAutoFit/>
            </a:bodyPr>
            <a:p>
              <a:pPr algn="l" fontAlgn="auto">
                <a:spcBef>
                  <a:spcPts val="0"/>
                </a:spcBef>
                <a:spcAft>
                  <a:spcPts val="0"/>
                </a:spcAft>
                <a:buClrTx/>
                <a:buSzTx/>
                <a:buFontTx/>
              </a:pPr>
              <a:r>
                <a:rPr lang="zh-CN" altLang="en-US" sz="1400" dirty="0">
                  <a:solidFill>
                    <a:schemeClr val="tx1">
                      <a:lumMod val="65000"/>
                      <a:lumOff val="35000"/>
                    </a:schemeClr>
                  </a:solidFill>
                  <a:latin typeface="阿里巴巴普惠体" panose="00020600040101010101" charset="-122"/>
                  <a:ea typeface="阿里巴巴普惠体" panose="00020600040101010101" charset="-122"/>
                </a:rPr>
                <a:t>基础查询</a:t>
              </a:r>
              <a:endParaRPr lang="zh-CN" altLang="en-US" sz="14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7" name="文本框 6"/>
            <p:cNvSpPr txBox="1"/>
            <p:nvPr>
              <p:custDataLst>
                <p:tags r:id="rId3"/>
              </p:custDataLst>
            </p:nvPr>
          </p:nvSpPr>
          <p:spPr>
            <a:xfrm>
              <a:off x="12309" y="5292"/>
              <a:ext cx="1408" cy="483"/>
            </a:xfrm>
            <a:prstGeom prst="rect">
              <a:avLst/>
            </a:prstGeom>
            <a:noFill/>
          </p:spPr>
          <p:txBody>
            <a:bodyPr wrap="none">
              <a:spAutoFit/>
            </a:bodyPr>
            <a:p>
              <a:pPr algn="l" fontAlgn="auto">
                <a:spcBef>
                  <a:spcPts val="0"/>
                </a:spcBef>
                <a:spcAft>
                  <a:spcPts val="0"/>
                </a:spcAft>
                <a:buClrTx/>
                <a:buSzTx/>
                <a:buFontTx/>
              </a:pPr>
              <a:r>
                <a:rPr lang="en-US" altLang="zh-CN" sz="1400" dirty="0">
                  <a:solidFill>
                    <a:schemeClr val="tx1">
                      <a:lumMod val="65000"/>
                      <a:lumOff val="35000"/>
                    </a:schemeClr>
                  </a:solidFill>
                  <a:latin typeface="阿里巴巴普惠体" panose="00020600040101010101" charset="-122"/>
                  <a:ea typeface="阿里巴巴普惠体" panose="00020600040101010101" charset="-122"/>
                </a:rPr>
                <a:t>分组聚合</a:t>
              </a:r>
              <a:endParaRPr lang="en-US" altLang="zh-CN" sz="14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8" name="文本框 7"/>
            <p:cNvSpPr txBox="1"/>
            <p:nvPr>
              <p:custDataLst>
                <p:tags r:id="rId4"/>
              </p:custDataLst>
            </p:nvPr>
          </p:nvSpPr>
          <p:spPr>
            <a:xfrm>
              <a:off x="12309" y="5990"/>
              <a:ext cx="1408" cy="483"/>
            </a:xfrm>
            <a:prstGeom prst="rect">
              <a:avLst/>
            </a:prstGeom>
            <a:noFill/>
          </p:spPr>
          <p:txBody>
            <a:bodyPr wrap="none">
              <a:spAutoFit/>
            </a:bodyPr>
            <a:p>
              <a:pPr algn="l" fontAlgn="auto">
                <a:spcBef>
                  <a:spcPts val="0"/>
                </a:spcBef>
                <a:spcAft>
                  <a:spcPts val="0"/>
                </a:spcAft>
                <a:buClrTx/>
                <a:buSzTx/>
                <a:buFontTx/>
              </a:pPr>
              <a:r>
                <a:rPr lang="en-US" altLang="zh-CN" sz="1400" dirty="0">
                  <a:solidFill>
                    <a:schemeClr val="tx1">
                      <a:lumMod val="65000"/>
                      <a:lumOff val="35000"/>
                    </a:schemeClr>
                  </a:solidFill>
                  <a:latin typeface="阿里巴巴普惠体" panose="00020600040101010101" charset="-122"/>
                  <a:ea typeface="阿里巴巴普惠体" panose="00020600040101010101" charset="-122"/>
                </a:rPr>
                <a:t>排序分页</a:t>
              </a:r>
              <a:endParaRPr lang="en-US" altLang="zh-CN" sz="1400" dirty="0">
                <a:solidFill>
                  <a:schemeClr val="tx1">
                    <a:lumMod val="65000"/>
                    <a:lumOff val="35000"/>
                  </a:schemeClr>
                </a:solidFill>
                <a:latin typeface="阿里巴巴普惠体" panose="00020600040101010101" charset="-122"/>
                <a:ea typeface="阿里巴巴普惠体" panose="00020600040101010101" charset="-122"/>
              </a:endParaRPr>
            </a:p>
          </p:txBody>
        </p:sp>
        <p:sp>
          <p:nvSpPr>
            <p:cNvPr id="9" name="文本框 8"/>
            <p:cNvSpPr txBox="1"/>
            <p:nvPr>
              <p:custDataLst>
                <p:tags r:id="rId5"/>
              </p:custDataLst>
            </p:nvPr>
          </p:nvSpPr>
          <p:spPr>
            <a:xfrm>
              <a:off x="12309" y="6688"/>
              <a:ext cx="1440" cy="483"/>
            </a:xfrm>
            <a:prstGeom prst="rect">
              <a:avLst/>
            </a:prstGeom>
            <a:noFill/>
          </p:spPr>
          <p:txBody>
            <a:bodyPr wrap="none">
              <a:spAutoFit/>
            </a:bodyPr>
            <a:p>
              <a:pPr algn="l" fontAlgn="auto">
                <a:spcBef>
                  <a:spcPts val="0"/>
                </a:spcBef>
                <a:spcAft>
                  <a:spcPts val="0"/>
                </a:spcAft>
                <a:buClrTx/>
                <a:buSzTx/>
                <a:buFontTx/>
              </a:pPr>
              <a:r>
                <a:rPr lang="en-US" altLang="zh-CN" sz="1400" dirty="0">
                  <a:solidFill>
                    <a:srgbClr val="FF0000"/>
                  </a:solidFill>
                  <a:latin typeface="阿里巴巴普惠体" panose="00020600040101010101" charset="-122"/>
                  <a:ea typeface="阿里巴巴普惠体" panose="00020600040101010101" charset="-122"/>
                </a:rPr>
                <a:t>JOIN</a:t>
              </a:r>
              <a:r>
                <a:rPr lang="zh-CN" altLang="en-US" sz="1400" dirty="0">
                  <a:solidFill>
                    <a:srgbClr val="FF0000"/>
                  </a:solidFill>
                  <a:latin typeface="阿里巴巴普惠体" panose="00020600040101010101" charset="-122"/>
                  <a:ea typeface="阿里巴巴普惠体" panose="00020600040101010101" charset="-122"/>
                </a:rPr>
                <a:t>关联</a:t>
              </a:r>
              <a:endParaRPr lang="zh-CN" altLang="en-US" sz="1400" dirty="0">
                <a:solidFill>
                  <a:srgbClr val="FF0000"/>
                </a:solidFill>
                <a:latin typeface="阿里巴巴普惠体" panose="00020600040101010101" charset="-122"/>
                <a:ea typeface="阿里巴巴普惠体" panose="00020600040101010101" charset="-122"/>
              </a:endParaRPr>
            </a:p>
          </p:txBody>
        </p:sp>
      </p:grpSp>
      <p:pic>
        <p:nvPicPr>
          <p:cNvPr id="10" name="图片 9" descr="303b32313537333932333bbcfdcdb7"/>
          <p:cNvPicPr>
            <a:picLocks noChangeAspect="1"/>
          </p:cNvPicPr>
          <p:nvPr>
            <p:custDataLst>
              <p:tags r:id="rId6"/>
            </p:custDataLst>
          </p:nvPr>
        </p:nvPicPr>
        <p:blipFill>
          <a:blip r:embed="rId7"/>
          <a:stretch>
            <a:fillRect/>
          </a:stretch>
        </p:blipFill>
        <p:spPr>
          <a:xfrm>
            <a:off x="4609465" y="4349750"/>
            <a:ext cx="410210" cy="4102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810760" y="1433195"/>
            <a:ext cx="6298565" cy="2592705"/>
          </a:xfrm>
        </p:spPr>
        <p:txBody>
          <a:bodyPr/>
          <a:p>
            <a:r>
              <a:rPr lang="zh-CN">
                <a:solidFill>
                  <a:srgbClr val="FF0000"/>
                </a:solidFill>
              </a:rPr>
              <a:t>掌握使用</a:t>
            </a:r>
            <a:r>
              <a:rPr lang="en-US" altLang="zh-CN">
                <a:solidFill>
                  <a:srgbClr val="FF0000"/>
                </a:solidFill>
              </a:rPr>
              <a:t>JOIN</a:t>
            </a:r>
            <a:r>
              <a:rPr lang="zh-CN" altLang="en-US">
                <a:solidFill>
                  <a:srgbClr val="FF0000"/>
                </a:solidFill>
              </a:rPr>
              <a:t>进行多表关联查询</a:t>
            </a:r>
            <a:endParaRPr lang="zh-CN" altLang="en-US">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多表查询</a:t>
            </a:r>
            <a:r>
              <a:rPr lang="en-US" altLang="zh-CN"/>
              <a:t> - FROM </a:t>
            </a:r>
            <a:r>
              <a:t>多表</a:t>
            </a:r>
          </a:p>
        </p:txBody>
      </p:sp>
      <p:sp>
        <p:nvSpPr>
          <p:cNvPr id="3" name="文本占位符 2"/>
          <p:cNvSpPr>
            <a:spLocks noGrp="1"/>
          </p:cNvSpPr>
          <p:nvPr>
            <p:ph type="body" sz="quarter" idx="11"/>
          </p:nvPr>
        </p:nvSpPr>
        <p:spPr/>
        <p:txBody>
          <a:bodyPr/>
          <a:p>
            <a:r>
              <a:rPr lang="zh-CN" altLang="en-US"/>
              <a:t>查询除了会使用</a:t>
            </a:r>
            <a:r>
              <a:rPr lang="en-US" altLang="zh-CN"/>
              <a:t>1</a:t>
            </a:r>
            <a:r>
              <a:rPr lang="zh-CN" altLang="en-US"/>
              <a:t>张表以外，可能会同时使用多张表，常见的多表查询方式有：</a:t>
            </a:r>
            <a:endParaRPr lang="zh-CN" altLang="en-US"/>
          </a:p>
          <a:p>
            <a:pPr marL="285750" indent="-285750">
              <a:buFont typeface="Arial" panose="020B0604020202020204" pitchFamily="34" charset="0"/>
              <a:buChar char="•"/>
            </a:pPr>
            <a:r>
              <a:rPr lang="en-US" altLang="zh-CN"/>
              <a:t>FROM </a:t>
            </a:r>
            <a:r>
              <a:rPr lang="zh-CN" altLang="en-US"/>
              <a:t>多表</a:t>
            </a:r>
            <a:endParaRPr lang="zh-CN" altLang="en-US"/>
          </a:p>
          <a:p>
            <a:pPr marL="285750" indent="-285750">
              <a:buFont typeface="Arial" panose="020B0604020202020204" pitchFamily="34" charset="0"/>
              <a:buChar char="•"/>
            </a:pPr>
            <a:r>
              <a:rPr lang="en-US" altLang="zh-CN"/>
              <a:t>INNER JOIN</a:t>
            </a:r>
            <a:endParaRPr lang="en-US" altLang="zh-CN"/>
          </a:p>
          <a:p>
            <a:pPr marL="285750" indent="-285750">
              <a:buFont typeface="Arial" panose="020B0604020202020204" pitchFamily="34" charset="0"/>
              <a:buChar char="•"/>
            </a:pPr>
            <a:r>
              <a:rPr lang="en-US" altLang="zh-CN"/>
              <a:t>OUTER JOIN</a:t>
            </a:r>
            <a:endParaRPr lang="en-US" altLang="zh-CN"/>
          </a:p>
          <a:p>
            <a:pPr>
              <a:buFont typeface="Arial" panose="020B0604020202020204" pitchFamily="34" charset="0"/>
            </a:pPr>
            <a:r>
              <a:rPr lang="zh-CN" altLang="en-US"/>
              <a:t>准备数据</a:t>
            </a:r>
            <a:endParaRPr lang="zh-CN" altLang="en-US"/>
          </a:p>
        </p:txBody>
      </p:sp>
      <p:pic>
        <p:nvPicPr>
          <p:cNvPr id="5" name="图片 4" descr="01 (99)"/>
          <p:cNvPicPr>
            <a:picLocks noChangeAspect="1"/>
          </p:cNvPicPr>
          <p:nvPr>
            <p:custDataLst>
              <p:tags r:id="rId1"/>
            </p:custDataLst>
          </p:nvPr>
        </p:nvPicPr>
        <p:blipFill>
          <a:blip r:embed="rId2"/>
          <a:stretch>
            <a:fillRect/>
          </a:stretch>
        </p:blipFill>
        <p:spPr>
          <a:xfrm>
            <a:off x="10303510" y="4758690"/>
            <a:ext cx="2155190" cy="215519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799465" y="3787140"/>
            <a:ext cx="6419850" cy="21971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多表查询</a:t>
            </a:r>
            <a:r>
              <a:rPr lang="en-US" altLang="zh-CN">
                <a:sym typeface="+mn-ea"/>
              </a:rPr>
              <a:t> - FROM </a:t>
            </a:r>
            <a:r>
              <a:rPr>
                <a:sym typeface="+mn-ea"/>
              </a:rPr>
              <a:t>多表</a:t>
            </a:r>
            <a:endParaRPr>
              <a:sym typeface="+mn-ea"/>
            </a:endParaRPr>
          </a:p>
        </p:txBody>
      </p:sp>
      <p:sp>
        <p:nvSpPr>
          <p:cNvPr id="3" name="文本占位符 2"/>
          <p:cNvSpPr>
            <a:spLocks noGrp="1"/>
          </p:cNvSpPr>
          <p:nvPr>
            <p:ph type="body" sz="quarter" idx="11"/>
          </p:nvPr>
        </p:nvSpPr>
        <p:spPr/>
        <p:txBody>
          <a:bodyPr/>
          <a:p>
            <a:pPr>
              <a:buFont typeface="Arial" panose="020B0604020202020204" pitchFamily="34" charset="0"/>
            </a:pPr>
            <a:r>
              <a:rPr lang="zh-CN" altLang="en-US"/>
              <a:t>基础的</a:t>
            </a:r>
            <a:r>
              <a:rPr lang="en-US" altLang="zh-CN"/>
              <a:t>FROM</a:t>
            </a:r>
            <a:r>
              <a:rPr lang="zh-CN" altLang="en-US"/>
              <a:t>多表语法：</a:t>
            </a:r>
            <a:endParaRPr lang="zh-CN" altLang="en-US"/>
          </a:p>
          <a:p>
            <a:pPr>
              <a:buFont typeface="Arial" panose="020B0604020202020204" pitchFamily="34" charset="0"/>
            </a:pPr>
            <a:endParaRPr lang="zh-CN" altLang="en-US"/>
          </a:p>
          <a:p>
            <a:pPr>
              <a:buFont typeface="Arial" panose="020B0604020202020204" pitchFamily="34" charset="0"/>
            </a:pPr>
            <a:r>
              <a:rPr lang="zh-CN" altLang="en-US"/>
              <a:t>直接在</a:t>
            </a:r>
            <a:r>
              <a:rPr lang="en-US" altLang="zh-CN"/>
              <a:t>FROM</a:t>
            </a:r>
            <a:r>
              <a:rPr lang="zh-CN" altLang="en-US"/>
              <a:t>中写多个表，通过</a:t>
            </a:r>
            <a:r>
              <a:rPr lang="en-US" altLang="zh-CN"/>
              <a:t>AS</a:t>
            </a:r>
            <a:r>
              <a:rPr lang="zh-CN" altLang="en-US"/>
              <a:t>可以给出表别名（可以省略）</a:t>
            </a:r>
            <a:endParaRPr lang="zh-CN" altLang="en-US"/>
          </a:p>
          <a:p>
            <a:pPr>
              <a:buFont typeface="Arial" panose="020B0604020202020204" pitchFamily="34" charset="0"/>
            </a:pPr>
            <a:endParaRPr lang="zh-CN" altLang="en-US"/>
          </a:p>
          <a:p>
            <a:pPr>
              <a:buFont typeface="Arial" panose="020B0604020202020204" pitchFamily="34" charset="0"/>
            </a:pPr>
            <a:r>
              <a:rPr lang="zh-CN" altLang="en-US"/>
              <a:t>查询学生信息，并同步查询出学生所在的班级名称</a:t>
            </a:r>
            <a:endParaRPr lang="zh-CN" altLang="en-US"/>
          </a:p>
          <a:p>
            <a:pPr marL="285750" indent="-285750">
              <a:buFont typeface="Arial" panose="020B0604020202020204" pitchFamily="34" charset="0"/>
              <a:buChar char="•"/>
            </a:pPr>
            <a:r>
              <a:rPr lang="en-US" altLang="zh-CN">
                <a:latin typeface="Consolas" panose="020B0609020204030204" charset="0"/>
                <a:cs typeface="Consolas" panose="020B0609020204030204" charset="0"/>
              </a:rPr>
              <a:t>SELECT * FROM student, class;</a:t>
            </a:r>
            <a:endParaRPr lang="en-US" altLang="zh-CN">
              <a:latin typeface="Consolas" panose="020B0609020204030204" charset="0"/>
              <a:cs typeface="Consolas" panose="020B0609020204030204" charset="0"/>
            </a:endParaRPr>
          </a:p>
          <a:p>
            <a:pPr marL="285750" indent="-285750">
              <a:buFont typeface="Arial" panose="020B0604020202020204" pitchFamily="34" charset="0"/>
              <a:buChar char="•"/>
            </a:pPr>
            <a:endParaRPr lang="en-US" altLang="zh-CN">
              <a:latin typeface="Consolas" panose="020B0609020204030204" charset="0"/>
              <a:cs typeface="Consolas" panose="020B0609020204030204" charset="0"/>
            </a:endParaRPr>
          </a:p>
          <a:p>
            <a:pPr marL="285750" indent="-285750">
              <a:buFont typeface="Arial" panose="020B0604020202020204" pitchFamily="34" charset="0"/>
              <a:buChar char="•"/>
            </a:pPr>
            <a:endParaRPr lang="en-US" altLang="zh-CN">
              <a:latin typeface="Consolas" panose="020B0609020204030204" charset="0"/>
              <a:cs typeface="Consolas" panose="020B0609020204030204" charset="0"/>
            </a:endParaRPr>
          </a:p>
          <a:p>
            <a:pPr marL="285750" indent="-285750">
              <a:buFont typeface="Arial" panose="020B0604020202020204" pitchFamily="34" charset="0"/>
              <a:buChar char="•"/>
            </a:pPr>
            <a:endParaRPr lang="en-US" altLang="zh-CN">
              <a:latin typeface="Consolas" panose="020B0609020204030204" charset="0"/>
              <a:cs typeface="Consolas" panose="020B0609020204030204" charset="0"/>
            </a:endParaRPr>
          </a:p>
          <a:p>
            <a:pPr marL="285750" indent="-285750">
              <a:buFont typeface="Arial" panose="020B0604020202020204" pitchFamily="34" charset="0"/>
              <a:buChar char="•"/>
            </a:pPr>
            <a:r>
              <a:rPr lang="en-US" altLang="zh-CN">
                <a:latin typeface="Consolas" panose="020B0609020204030204" charset="0"/>
                <a:cs typeface="Consolas" panose="020B0609020204030204" charset="0"/>
              </a:rPr>
              <a:t>SELECT s.*, c.name FROM student AS s, class AS c WHERE s.class_id = c.id;</a:t>
            </a:r>
            <a:endParaRPr lang="en-US" altLang="zh-CN">
              <a:latin typeface="Consolas" panose="020B0609020204030204" charset="0"/>
              <a:cs typeface="Consolas" panose="020B0609020204030204" charset="0"/>
            </a:endParaRPr>
          </a:p>
          <a:p>
            <a:pPr>
              <a:buFont typeface="Arial" panose="020B0604020202020204" pitchFamily="34" charset="0"/>
            </a:pPr>
            <a:endParaRPr lang="zh-CN" altLang="en-US">
              <a:latin typeface="Consolas" panose="020B0609020204030204" charset="0"/>
              <a:cs typeface="Consolas" panose="020B0609020204030204" charset="0"/>
            </a:endParaRPr>
          </a:p>
        </p:txBody>
      </p:sp>
      <p:pic>
        <p:nvPicPr>
          <p:cNvPr id="5" name="图片 4"/>
          <p:cNvPicPr>
            <a:picLocks noChangeAspect="1"/>
          </p:cNvPicPr>
          <p:nvPr>
            <p:custDataLst>
              <p:tags r:id="rId1"/>
            </p:custDataLst>
          </p:nvPr>
        </p:nvPicPr>
        <p:blipFill>
          <a:blip r:embed="rId2"/>
          <a:stretch>
            <a:fillRect/>
          </a:stretch>
        </p:blipFill>
        <p:spPr>
          <a:xfrm>
            <a:off x="795655" y="2210435"/>
            <a:ext cx="6083300" cy="20955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1046480" y="4116705"/>
            <a:ext cx="2518410" cy="13030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t>数据库管理系统（数据库软件）</a:t>
            </a:r>
          </a:p>
        </p:txBody>
      </p:sp>
      <p:sp>
        <p:nvSpPr>
          <p:cNvPr id="3" name="文本占位符 2"/>
          <p:cNvSpPr>
            <a:spLocks noGrp="1"/>
          </p:cNvSpPr>
          <p:nvPr>
            <p:ph type="body" sz="quarter" idx="11"/>
          </p:nvPr>
        </p:nvSpPr>
        <p:spPr/>
        <p:txBody>
          <a:bodyPr/>
          <a:p>
            <a:r>
              <a:rPr lang="zh-CN" altLang="en-US"/>
              <a:t>那么如何实现这种数据库形式的数据管理</a:t>
            </a:r>
            <a:r>
              <a:rPr lang="zh-CN" altLang="en-US"/>
              <a:t>呢？</a:t>
            </a:r>
            <a:endParaRPr lang="zh-CN" altLang="en-US"/>
          </a:p>
          <a:p>
            <a:r>
              <a:rPr lang="zh-CN" altLang="en-US"/>
              <a:t>我们需要借助：数据库管理系统，也就是常说的数据库软件。</a:t>
            </a:r>
            <a:endParaRPr lang="zh-CN" altLang="en-US"/>
          </a:p>
          <a:p>
            <a:r>
              <a:rPr lang="zh-CN" altLang="en-US"/>
              <a:t>数据库软件是非常多的，常见的</a:t>
            </a:r>
            <a:r>
              <a:rPr lang="zh-CN" altLang="en-US"/>
              <a:t>有：</a:t>
            </a:r>
            <a:endParaRPr lang="zh-CN" altLang="en-US"/>
          </a:p>
        </p:txBody>
      </p:sp>
      <p:pic>
        <p:nvPicPr>
          <p:cNvPr id="112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47946" y="3193914"/>
            <a:ext cx="2221402"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1777" y="3005387"/>
            <a:ext cx="2354093"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8631" y="3029516"/>
            <a:ext cx="2634531" cy="1254057"/>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5905" y="4567525"/>
            <a:ext cx="2252931" cy="106826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2760" y="4567431"/>
            <a:ext cx="2252931" cy="105725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2138680" y="6074410"/>
            <a:ext cx="7914640" cy="491490"/>
          </a:xfrm>
          <a:prstGeom prst="rect">
            <a:avLst/>
          </a:prstGeom>
          <a:noFill/>
        </p:spPr>
        <p:txBody>
          <a:bodyPr wrap="none">
            <a:spAutoFit/>
          </a:bodyPr>
          <a:p>
            <a:pPr algn="ctr" fontAlgn="auto">
              <a:spcBef>
                <a:spcPts val="0"/>
              </a:spcBef>
              <a:spcAft>
                <a:spcPts val="0"/>
              </a:spcAft>
            </a:pPr>
            <a:r>
              <a:rPr lang="zh-CN" altLang="en-US" sz="2600" b="1" dirty="0">
                <a:solidFill>
                  <a:srgbClr val="FF0000"/>
                </a:solidFill>
                <a:latin typeface="纤黑体" panose="02000000000000000000" charset="-122"/>
                <a:ea typeface="纤黑体" panose="02000000000000000000" charset="-122"/>
              </a:rPr>
              <a:t>这些软件都能实现：管理库、管理表、基于表来管理数据</a:t>
            </a:r>
            <a:endParaRPr lang="zh-CN" altLang="en-US" sz="2600" b="1" dirty="0">
              <a:solidFill>
                <a:srgbClr val="FF0000"/>
              </a:solidFill>
              <a:latin typeface="纤黑体" panose="02000000000000000000" charset="-122"/>
              <a:ea typeface="纤黑体" panose="02000000000000000000" charset="-122"/>
            </a:endParaRPr>
          </a:p>
        </p:txBody>
      </p:sp>
      <p:pic>
        <p:nvPicPr>
          <p:cNvPr id="5" name="图片 4" descr="01 (111)"/>
          <p:cNvPicPr>
            <a:picLocks noChangeAspect="1"/>
          </p:cNvPicPr>
          <p:nvPr/>
        </p:nvPicPr>
        <p:blipFill>
          <a:blip r:embed="rId6"/>
          <a:stretch>
            <a:fillRect/>
          </a:stretch>
        </p:blipFill>
        <p:spPr>
          <a:xfrm>
            <a:off x="10774045" y="5114925"/>
            <a:ext cx="1518285" cy="15182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270"/>
                                        </p:tgtEl>
                                        <p:attrNameLst>
                                          <p:attrName>style.visibility</p:attrName>
                                        </p:attrNameLst>
                                      </p:cBhvr>
                                      <p:to>
                                        <p:strVal val="visible"/>
                                      </p:to>
                                    </p:set>
                                    <p:animEffect transition="in" filter="blinds(horizontal)">
                                      <p:cBhvr>
                                        <p:cTn id="7" dur="500"/>
                                        <p:tgtEl>
                                          <p:spTgt spid="11270"/>
                                        </p:tgtEl>
                                      </p:cBhvr>
                                    </p:animEffect>
                                  </p:childTnLst>
                                </p:cTn>
                              </p:par>
                              <p:par>
                                <p:cTn id="8" presetID="3" presetClass="entr" presetSubtype="10"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transition="in" filter="blinds(horizontal)">
                                      <p:cBhvr>
                                        <p:cTn id="10" dur="500"/>
                                        <p:tgtEl>
                                          <p:spTgt spid="11268"/>
                                        </p:tgtEl>
                                      </p:cBhvr>
                                    </p:animEffect>
                                  </p:childTnLst>
                                </p:cTn>
                              </p:par>
                              <p:par>
                                <p:cTn id="11" presetID="3" presetClass="entr" presetSubtype="10" fill="hold" nodeType="withEffect">
                                  <p:stCondLst>
                                    <p:cond delay="0"/>
                                  </p:stCondLst>
                                  <p:childTnLst>
                                    <p:set>
                                      <p:cBhvr>
                                        <p:cTn id="12" dur="1" fill="hold">
                                          <p:stCondLst>
                                            <p:cond delay="0"/>
                                          </p:stCondLst>
                                        </p:cTn>
                                        <p:tgtEl>
                                          <p:spTgt spid="11272"/>
                                        </p:tgtEl>
                                        <p:attrNameLst>
                                          <p:attrName>style.visibility</p:attrName>
                                        </p:attrNameLst>
                                      </p:cBhvr>
                                      <p:to>
                                        <p:strVal val="visible"/>
                                      </p:to>
                                    </p:set>
                                    <p:animEffect transition="in" filter="blinds(horizontal)">
                                      <p:cBhvr>
                                        <p:cTn id="13" dur="500"/>
                                        <p:tgtEl>
                                          <p:spTgt spid="11272"/>
                                        </p:tgtEl>
                                      </p:cBhvr>
                                    </p:animEffect>
                                  </p:childTnLst>
                                </p:cTn>
                              </p:par>
                              <p:par>
                                <p:cTn id="14" presetID="3" presetClass="entr" presetSubtype="10" fill="hold" nodeType="withEffect">
                                  <p:stCondLst>
                                    <p:cond delay="0"/>
                                  </p:stCondLst>
                                  <p:childTnLst>
                                    <p:set>
                                      <p:cBhvr>
                                        <p:cTn id="15" dur="1" fill="hold">
                                          <p:stCondLst>
                                            <p:cond delay="0"/>
                                          </p:stCondLst>
                                        </p:cTn>
                                        <p:tgtEl>
                                          <p:spTgt spid="11274"/>
                                        </p:tgtEl>
                                        <p:attrNameLst>
                                          <p:attrName>style.visibility</p:attrName>
                                        </p:attrNameLst>
                                      </p:cBhvr>
                                      <p:to>
                                        <p:strVal val="visible"/>
                                      </p:to>
                                    </p:set>
                                    <p:animEffect transition="in" filter="blinds(horizontal)">
                                      <p:cBhvr>
                                        <p:cTn id="16" dur="500"/>
                                        <p:tgtEl>
                                          <p:spTgt spid="11274"/>
                                        </p:tgtEl>
                                      </p:cBhvr>
                                    </p:animEffect>
                                  </p:childTnLst>
                                </p:cTn>
                              </p:par>
                              <p:par>
                                <p:cTn id="17" presetID="3" presetClass="entr" presetSubtype="10" fill="hold" nodeType="withEffect">
                                  <p:stCondLst>
                                    <p:cond delay="0"/>
                                  </p:stCondLst>
                                  <p:childTnLst>
                                    <p:set>
                                      <p:cBhvr>
                                        <p:cTn id="18" dur="1" fill="hold">
                                          <p:stCondLst>
                                            <p:cond delay="0"/>
                                          </p:stCondLst>
                                        </p:cTn>
                                        <p:tgtEl>
                                          <p:spTgt spid="11276"/>
                                        </p:tgtEl>
                                        <p:attrNameLst>
                                          <p:attrName>style.visibility</p:attrName>
                                        </p:attrNameLst>
                                      </p:cBhvr>
                                      <p:to>
                                        <p:strVal val="visible"/>
                                      </p:to>
                                    </p:set>
                                    <p:animEffect transition="in" filter="blinds(horizontal)">
                                      <p:cBhvr>
                                        <p:cTn id="19" dur="500"/>
                                        <p:tgtEl>
                                          <p:spTgt spid="11276"/>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1127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内关联</a:t>
            </a:r>
            <a:endParaRPr lang="zh-CN" altLang="en-US"/>
          </a:p>
        </p:txBody>
      </p:sp>
      <p:sp>
        <p:nvSpPr>
          <p:cNvPr id="3" name="文本占位符 2"/>
          <p:cNvSpPr>
            <a:spLocks noGrp="1"/>
          </p:cNvSpPr>
          <p:nvPr>
            <p:ph type="body" sz="quarter" idx="11"/>
          </p:nvPr>
        </p:nvSpPr>
        <p:spPr/>
        <p:txBody>
          <a:bodyPr/>
          <a:p>
            <a:r>
              <a:rPr lang="zh-CN" altLang="en-US"/>
              <a:t>直接使用</a:t>
            </a:r>
            <a:r>
              <a:rPr lang="en-US" altLang="zh-CN"/>
              <a:t>FROM</a:t>
            </a:r>
            <a:r>
              <a:rPr lang="zh-CN" altLang="en-US"/>
              <a:t>多表，尽管可以得到想要的结果，但是问题在于：它会让参与的表先产生笛卡尔积，然后再</a:t>
            </a:r>
            <a:r>
              <a:rPr lang="en-US" altLang="zh-CN"/>
              <a:t>WHERE</a:t>
            </a:r>
            <a:r>
              <a:rPr lang="zh-CN" altLang="en-US"/>
              <a:t>过滤</a:t>
            </a:r>
            <a:endParaRPr lang="zh-CN" altLang="en-US"/>
          </a:p>
          <a:p>
            <a:r>
              <a:rPr lang="zh-CN" altLang="en-US"/>
              <a:t>性能不太好。</a:t>
            </a:r>
            <a:endParaRPr lang="zh-CN" altLang="en-US"/>
          </a:p>
          <a:p>
            <a:r>
              <a:rPr lang="zh-CN" altLang="en-US"/>
              <a:t>改进方式可以使用</a:t>
            </a:r>
            <a:r>
              <a:rPr lang="en-US" altLang="zh-CN"/>
              <a:t>JOIN</a:t>
            </a:r>
            <a:r>
              <a:rPr lang="zh-CN" altLang="en-US"/>
              <a:t>关联的写法，</a:t>
            </a:r>
            <a:r>
              <a:rPr lang="en-US" altLang="zh-CN"/>
              <a:t>JOIN</a:t>
            </a:r>
            <a:r>
              <a:rPr lang="zh-CN" altLang="en-US"/>
              <a:t>分为内、外两种关联方式，首先我们先学习内关联</a:t>
            </a:r>
            <a:endParaRPr lang="zh-CN" altLang="en-US"/>
          </a:p>
          <a:p>
            <a:r>
              <a:rPr lang="zh-CN" altLang="en-US"/>
              <a:t>语法：</a:t>
            </a:r>
            <a:endParaRPr lang="zh-CN" altLang="en-US"/>
          </a:p>
          <a:p>
            <a:endParaRPr lang="zh-CN" altLang="en-US"/>
          </a:p>
          <a:p>
            <a:r>
              <a:rPr lang="zh-CN" altLang="en-US"/>
              <a:t>首先，先添加</a:t>
            </a:r>
            <a:r>
              <a:rPr lang="en-US" altLang="zh-CN"/>
              <a:t>2</a:t>
            </a:r>
            <a:r>
              <a:rPr lang="zh-CN" altLang="en-US"/>
              <a:t>条新数据到</a:t>
            </a:r>
            <a:r>
              <a:rPr lang="en-US" altLang="zh-CN"/>
              <a:t>student</a:t>
            </a:r>
            <a:r>
              <a:rPr lang="zh-CN" altLang="en-US"/>
              <a:t>和</a:t>
            </a:r>
            <a:r>
              <a:rPr lang="en-US" altLang="zh-CN"/>
              <a:t>class</a:t>
            </a:r>
            <a:r>
              <a:rPr lang="zh-CN" altLang="en-US"/>
              <a:t>表中</a:t>
            </a:r>
            <a:endParaRPr lang="zh-CN" altLang="en-US"/>
          </a:p>
          <a:p>
            <a:r>
              <a:rPr lang="zh-CN" altLang="en-US">
                <a:latin typeface="Consolas" panose="020B0609020204030204" charset="0"/>
                <a:cs typeface="Consolas" panose="020B0609020204030204" charset="0"/>
              </a:rPr>
              <a:t>INSERT INTO student(id, name, address, class_id) VALUES(8, '方文闪', '广州', 6);</a:t>
            </a:r>
            <a:endParaRPr lang="zh-CN" altLang="en-US">
              <a:latin typeface="Consolas" panose="020B0609020204030204" charset="0"/>
              <a:cs typeface="Consolas" panose="020B0609020204030204" charset="0"/>
            </a:endParaRPr>
          </a:p>
          <a:p>
            <a:r>
              <a:rPr lang="zh-CN" altLang="en-US">
                <a:latin typeface="Consolas" panose="020B0609020204030204" charset="0"/>
                <a:cs typeface="Consolas" panose="020B0609020204030204" charset="0"/>
              </a:rPr>
              <a:t>INSERT INTO class(id, name) VALUES(5, '文科2班');</a:t>
            </a:r>
            <a:endParaRPr lang="zh-CN" altLang="en-US">
              <a:latin typeface="Consolas" panose="020B0609020204030204" charset="0"/>
              <a:cs typeface="Consolas" panose="020B0609020204030204" charset="0"/>
            </a:endParaRPr>
          </a:p>
          <a:p>
            <a:endParaRPr lang="zh-CN" altLang="en-US">
              <a:latin typeface="Consolas" panose="020B0609020204030204" charset="0"/>
              <a:cs typeface="Consolas" panose="020B0609020204030204" charset="0"/>
            </a:endParaRPr>
          </a:p>
        </p:txBody>
      </p:sp>
      <p:pic>
        <p:nvPicPr>
          <p:cNvPr id="4" name="图片 3"/>
          <p:cNvPicPr>
            <a:picLocks noChangeAspect="1"/>
          </p:cNvPicPr>
          <p:nvPr>
            <p:custDataLst>
              <p:tags r:id="rId1"/>
            </p:custDataLst>
          </p:nvPr>
        </p:nvPicPr>
        <p:blipFill>
          <a:blip r:embed="rId2"/>
          <a:stretch>
            <a:fillRect/>
          </a:stretch>
        </p:blipFill>
        <p:spPr>
          <a:xfrm>
            <a:off x="1466850" y="3046095"/>
            <a:ext cx="5854700" cy="2159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内关联</a:t>
            </a:r>
            <a:endParaRPr lang="zh-CN" altLang="en-US"/>
          </a:p>
        </p:txBody>
      </p:sp>
      <p:sp>
        <p:nvSpPr>
          <p:cNvPr id="3" name="文本占位符 2"/>
          <p:cNvSpPr>
            <a:spLocks noGrp="1"/>
          </p:cNvSpPr>
          <p:nvPr>
            <p:ph type="body" sz="quarter" idx="11"/>
          </p:nvPr>
        </p:nvSpPr>
        <p:spPr/>
        <p:txBody>
          <a:bodyPr/>
          <a:p>
            <a:r>
              <a:rPr lang="zh-CN" altLang="en-US">
                <a:sym typeface="+mn-ea"/>
              </a:rPr>
              <a:t>使用内关联查询：</a:t>
            </a:r>
            <a:endParaRPr lang="zh-CN" altLang="en-US"/>
          </a:p>
          <a:p>
            <a:pPr marL="285750" indent="-285750">
              <a:buFont typeface="Arial" panose="020B0604020202020204" pitchFamily="34" charset="0"/>
              <a:buChar char="•"/>
            </a:pPr>
            <a:r>
              <a:rPr lang="zh-CN" altLang="en-US">
                <a:sym typeface="+mn-ea"/>
              </a:rPr>
              <a:t>SELECT s.*, c.name FROM student AS s </a:t>
            </a:r>
            <a:r>
              <a:rPr lang="zh-CN" altLang="en-US">
                <a:solidFill>
                  <a:srgbClr val="FF0000"/>
                </a:solidFill>
                <a:sym typeface="+mn-ea"/>
              </a:rPr>
              <a:t>JOIN</a:t>
            </a:r>
            <a:r>
              <a:rPr lang="zh-CN" altLang="en-US">
                <a:sym typeface="+mn-ea"/>
              </a:rPr>
              <a:t> class AS c ON s.class_id = c.id;</a:t>
            </a:r>
            <a:endParaRPr lang="zh-CN" altLang="en-US"/>
          </a:p>
          <a:p>
            <a:pPr marL="285750" indent="-285750">
              <a:buFont typeface="Arial" panose="020B0604020202020204" pitchFamily="34" charset="0"/>
              <a:buChar char="•"/>
            </a:pPr>
            <a:r>
              <a:rPr lang="zh-CN" altLang="en-US">
                <a:sym typeface="+mn-ea"/>
              </a:rPr>
              <a:t>SELECT s.*, c.name FROM student AS s </a:t>
            </a:r>
            <a:r>
              <a:rPr lang="zh-CN" altLang="en-US">
                <a:solidFill>
                  <a:srgbClr val="FF0000"/>
                </a:solidFill>
                <a:sym typeface="+mn-ea"/>
              </a:rPr>
              <a:t>INNER JOIN</a:t>
            </a:r>
            <a:r>
              <a:rPr lang="zh-CN" altLang="en-US">
                <a:sym typeface="+mn-ea"/>
              </a:rPr>
              <a:t> class AS c ON s.class_id = c.id;</a:t>
            </a:r>
            <a:endParaRPr lang="zh-CN" altLang="en-US"/>
          </a:p>
          <a:p>
            <a:pPr marL="285750" indent="-285750">
              <a:buFont typeface="Arial" panose="020B0604020202020204" pitchFamily="34" charset="0"/>
              <a:buChar char="•"/>
            </a:pPr>
            <a:r>
              <a:rPr lang="zh-CN" altLang="en-US">
                <a:sym typeface="+mn-ea"/>
              </a:rPr>
              <a:t>这两个查询效果一直，</a:t>
            </a:r>
            <a:r>
              <a:rPr lang="en-US" altLang="zh-CN">
                <a:sym typeface="+mn-ea"/>
              </a:rPr>
              <a:t>INNER</a:t>
            </a:r>
            <a:r>
              <a:rPr lang="zh-CN" altLang="en-US">
                <a:sym typeface="+mn-ea"/>
              </a:rPr>
              <a:t>关键字可以省略不写</a:t>
            </a:r>
            <a:endParaRPr lang="zh-CN" altLang="en-US">
              <a:sym typeface="+mn-ea"/>
            </a:endParaRPr>
          </a:p>
          <a:p>
            <a:pPr marL="285750" indent="-285750">
              <a:buFont typeface="Arial" panose="020B0604020202020204" pitchFamily="34" charset="0"/>
              <a:buChar char="•"/>
            </a:pPr>
            <a:endParaRPr lang="zh-CN" altLang="en-US">
              <a:sym typeface="+mn-ea"/>
            </a:endParaRPr>
          </a:p>
          <a:p>
            <a:pPr>
              <a:buFont typeface="Arial" panose="020B0604020202020204" pitchFamily="34" charset="0"/>
            </a:pPr>
            <a:r>
              <a:rPr lang="zh-CN" altLang="en-US"/>
              <a:t>细心的同学可能会发现</a:t>
            </a:r>
            <a:endParaRPr lang="zh-CN" altLang="en-US"/>
          </a:p>
          <a:p>
            <a:pPr marL="285750" indent="-285750">
              <a:buFont typeface="Arial" panose="020B0604020202020204" pitchFamily="34" charset="0"/>
              <a:buChar char="•"/>
            </a:pPr>
            <a:r>
              <a:rPr lang="en-US" altLang="zh-CN"/>
              <a:t>student</a:t>
            </a:r>
            <a:r>
              <a:rPr lang="zh-CN" altLang="en-US"/>
              <a:t>表</a:t>
            </a:r>
            <a:r>
              <a:rPr lang="en-US" altLang="zh-CN"/>
              <a:t> id</a:t>
            </a:r>
            <a:r>
              <a:rPr lang="zh-CN" altLang="en-US"/>
              <a:t>为</a:t>
            </a:r>
            <a:r>
              <a:rPr lang="en-US" altLang="zh-CN"/>
              <a:t>8</a:t>
            </a:r>
            <a:r>
              <a:rPr lang="zh-CN" altLang="en-US"/>
              <a:t>的学生</a:t>
            </a:r>
            <a:endParaRPr lang="zh-CN" altLang="en-US"/>
          </a:p>
          <a:p>
            <a:pPr marL="285750" indent="-285750">
              <a:buFont typeface="Arial" panose="020B0604020202020204" pitchFamily="34" charset="0"/>
              <a:buChar char="•"/>
            </a:pPr>
            <a:r>
              <a:rPr lang="en-US" altLang="zh-CN"/>
              <a:t>class</a:t>
            </a:r>
            <a:r>
              <a:rPr lang="zh-CN" altLang="en-US"/>
              <a:t>表</a:t>
            </a:r>
            <a:r>
              <a:rPr lang="en-US" altLang="zh-CN"/>
              <a:t>id</a:t>
            </a:r>
            <a:r>
              <a:rPr lang="zh-CN" altLang="en-US"/>
              <a:t>为</a:t>
            </a:r>
            <a:r>
              <a:rPr lang="en-US" altLang="zh-CN"/>
              <a:t>5</a:t>
            </a:r>
            <a:r>
              <a:rPr lang="zh-CN" altLang="en-US"/>
              <a:t>的班级</a:t>
            </a:r>
            <a:endParaRPr lang="zh-CN" altLang="en-US"/>
          </a:p>
          <a:p>
            <a:pPr marL="285750" indent="-285750">
              <a:buFont typeface="Arial" panose="020B0604020202020204" pitchFamily="34" charset="0"/>
              <a:buChar char="•"/>
            </a:pPr>
            <a:r>
              <a:rPr lang="zh-CN" altLang="en-US"/>
              <a:t>均为出现在结果中</a:t>
            </a:r>
            <a:endParaRPr lang="zh-CN" altLang="en-US"/>
          </a:p>
          <a:p>
            <a:pPr marL="285750" indent="-285750">
              <a:buFont typeface="Arial" panose="020B0604020202020204" pitchFamily="34" charset="0"/>
              <a:buChar char="•"/>
            </a:pPr>
            <a:r>
              <a:rPr lang="zh-CN" altLang="en-US"/>
              <a:t>这是因为：内关联是交集模式，即必须双向匹配才可以</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6355080" y="3429000"/>
            <a:ext cx="4107815" cy="274955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外关联</a:t>
            </a:r>
            <a:endParaRPr lang="zh-CN" altLang="en-US"/>
          </a:p>
        </p:txBody>
      </p:sp>
      <p:sp>
        <p:nvSpPr>
          <p:cNvPr id="3" name="文本占位符 2"/>
          <p:cNvSpPr>
            <a:spLocks noGrp="1"/>
          </p:cNvSpPr>
          <p:nvPr>
            <p:ph type="body" sz="quarter" idx="11"/>
          </p:nvPr>
        </p:nvSpPr>
        <p:spPr/>
        <p:txBody>
          <a:bodyPr/>
          <a:p>
            <a:r>
              <a:rPr lang="zh-CN" altLang="en-US"/>
              <a:t>如果想要内关联关联失败未出现在结果中的数据，在结果中出现，可以使用外关联</a:t>
            </a:r>
            <a:endParaRPr lang="zh-CN" altLang="en-US"/>
          </a:p>
          <a:p>
            <a:r>
              <a:rPr lang="zh-CN" altLang="en-US"/>
              <a:t>语法：</a:t>
            </a:r>
            <a:endParaRPr lang="zh-CN" altLang="en-US"/>
          </a:p>
          <a:p>
            <a:pPr marL="285750" indent="-285750">
              <a:buFont typeface="Arial" panose="020B0604020202020204" pitchFamily="34" charset="0"/>
              <a:buChar char="•"/>
            </a:pPr>
            <a:r>
              <a:rPr lang="en-US" altLang="zh-CN"/>
              <a:t>OUTER</a:t>
            </a:r>
            <a:r>
              <a:rPr lang="zh-CN" altLang="en-US"/>
              <a:t>关键字可以省略</a:t>
            </a:r>
            <a:endParaRPr lang="zh-CN" altLang="en-US"/>
          </a:p>
          <a:p>
            <a:pPr marL="285750" indent="-285750">
              <a:buFont typeface="Arial" panose="020B0604020202020204" pitchFamily="34" charset="0"/>
              <a:buChar char="•"/>
            </a:pPr>
            <a:r>
              <a:rPr lang="zh-CN" altLang="en-US"/>
              <a:t>外关联分左右，必须选择</a:t>
            </a:r>
            <a:r>
              <a:rPr lang="en-US" altLang="zh-CN"/>
              <a:t>LEFT JOIN</a:t>
            </a:r>
            <a:r>
              <a:rPr lang="zh-CN" altLang="en-US"/>
              <a:t>（左外关联）</a:t>
            </a:r>
            <a:r>
              <a:rPr lang="en-US" altLang="zh-CN"/>
              <a:t> </a:t>
            </a:r>
            <a:r>
              <a:rPr lang="zh-CN" altLang="en-US"/>
              <a:t>或者</a:t>
            </a:r>
            <a:r>
              <a:rPr lang="en-US" altLang="zh-CN"/>
              <a:t> RIGHT JOIN</a:t>
            </a:r>
            <a:r>
              <a:rPr lang="zh-CN" altLang="en-US"/>
              <a:t>（右外关联），</a:t>
            </a:r>
            <a:r>
              <a:rPr lang="en-US" altLang="zh-CN"/>
              <a:t> </a:t>
            </a:r>
            <a:r>
              <a:rPr lang="zh-CN" altLang="en-US"/>
              <a:t>二选一。</a:t>
            </a:r>
            <a:endParaRPr lang="zh-CN" altLang="en-US"/>
          </a:p>
          <a:p>
            <a:pPr>
              <a:buFont typeface="Arial" panose="020B0604020202020204" pitchFamily="34" charset="0"/>
            </a:pPr>
            <a:endParaRPr lang="zh-CN" altLang="en-US"/>
          </a:p>
          <a:p>
            <a:pPr>
              <a:buFont typeface="Arial" panose="020B0604020202020204" pitchFamily="34" charset="0"/>
            </a:pPr>
            <a:r>
              <a:rPr lang="zh-CN" altLang="en-US"/>
              <a:t>左外关联：SELECT s.*, c.name FROM student AS s LEFT JOIN class AS c ON s.class_id = c.id;</a:t>
            </a:r>
            <a:endParaRPr lang="zh-CN" altLang="en-US"/>
          </a:p>
          <a:p>
            <a:pPr>
              <a:buFont typeface="Arial" panose="020B0604020202020204" pitchFamily="34" charset="0"/>
            </a:pPr>
            <a:endParaRPr lang="zh-CN" altLang="en-US"/>
          </a:p>
          <a:p>
            <a:pPr>
              <a:buFont typeface="Arial" panose="020B0604020202020204" pitchFamily="34" charset="0"/>
            </a:pPr>
            <a:endParaRPr lang="zh-CN" altLang="en-US"/>
          </a:p>
          <a:p>
            <a:pPr>
              <a:buFont typeface="Arial" panose="020B0604020202020204" pitchFamily="34" charset="0"/>
            </a:pPr>
            <a:endParaRPr lang="zh-CN" altLang="en-US"/>
          </a:p>
          <a:p>
            <a:pPr>
              <a:buFont typeface="Arial" panose="020B0604020202020204" pitchFamily="34" charset="0"/>
            </a:pPr>
            <a:endParaRPr lang="zh-CN" altLang="en-US"/>
          </a:p>
          <a:p>
            <a:pPr>
              <a:buFont typeface="Arial" panose="020B0604020202020204" pitchFamily="34" charset="0"/>
            </a:pPr>
            <a:r>
              <a:rPr lang="zh-CN" altLang="en-US"/>
              <a:t>以左表（</a:t>
            </a:r>
            <a:r>
              <a:rPr lang="en-US" altLang="zh-CN"/>
              <a:t>student</a:t>
            </a:r>
            <a:r>
              <a:rPr lang="zh-CN" altLang="en-US"/>
              <a:t>）为主，左表数据必须全部出现，不论是否关联成功</a:t>
            </a:r>
            <a:endParaRPr lang="zh-CN" altLang="en-US"/>
          </a:p>
          <a:p>
            <a:pPr>
              <a:buFont typeface="Arial" panose="020B0604020202020204" pitchFamily="34" charset="0"/>
            </a:pPr>
            <a:r>
              <a:rPr lang="zh-CN" altLang="en-US"/>
              <a:t>如图，方文闪，找不到班级信息，就以</a:t>
            </a:r>
            <a:r>
              <a:rPr lang="en-US" altLang="zh-CN"/>
              <a:t>NULL</a:t>
            </a:r>
            <a:r>
              <a:rPr lang="zh-CN" altLang="en-US"/>
              <a:t>（空）代替，也必须出现在结果集中</a:t>
            </a:r>
            <a:endParaRPr lang="zh-CN" altLang="en-US"/>
          </a:p>
          <a:p>
            <a:endParaRPr lang="zh-CN" altLang="en-US"/>
          </a:p>
        </p:txBody>
      </p:sp>
      <p:pic>
        <p:nvPicPr>
          <p:cNvPr id="5" name="图片 4"/>
          <p:cNvPicPr>
            <a:picLocks noChangeAspect="1"/>
          </p:cNvPicPr>
          <p:nvPr>
            <p:custDataLst>
              <p:tags r:id="rId1"/>
            </p:custDataLst>
          </p:nvPr>
        </p:nvPicPr>
        <p:blipFill>
          <a:blip r:embed="rId2"/>
          <a:stretch>
            <a:fillRect/>
          </a:stretch>
        </p:blipFill>
        <p:spPr>
          <a:xfrm>
            <a:off x="1378585" y="2228215"/>
            <a:ext cx="7219950" cy="22225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819150" y="4142740"/>
            <a:ext cx="3517900" cy="16446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a:sym typeface="+mn-ea"/>
              </a:rPr>
              <a:t>外关联</a:t>
            </a:r>
            <a:endParaRPr lang="zh-CN" altLang="en-US"/>
          </a:p>
        </p:txBody>
      </p:sp>
      <p:sp>
        <p:nvSpPr>
          <p:cNvPr id="3" name="文本占位符 2"/>
          <p:cNvSpPr>
            <a:spLocks noGrp="1"/>
          </p:cNvSpPr>
          <p:nvPr>
            <p:ph type="body" sz="quarter" idx="11"/>
          </p:nvPr>
        </p:nvSpPr>
        <p:spPr/>
        <p:txBody>
          <a:bodyPr/>
          <a:p>
            <a:r>
              <a:rPr lang="zh-CN" altLang="en-US"/>
              <a:t>同理，</a:t>
            </a:r>
            <a:r>
              <a:rPr lang="en-US" altLang="zh-CN"/>
              <a:t>RIGHT JOIN</a:t>
            </a:r>
            <a:r>
              <a:rPr lang="zh-CN" altLang="en-US"/>
              <a:t>就是以右表为主</a:t>
            </a:r>
            <a:endParaRPr lang="zh-CN" altLang="en-US"/>
          </a:p>
          <a:p>
            <a:r>
              <a:rPr lang="zh-CN" altLang="en-US"/>
              <a:t>右外关联：SELECT s.*, c.name FROM student AS s RIGHT JOIN class AS c ON s.class_id = c.id;</a:t>
            </a:r>
            <a:endParaRPr lang="zh-CN" altLang="en-US"/>
          </a:p>
          <a:p>
            <a:endParaRPr lang="zh-CN" altLang="en-US"/>
          </a:p>
          <a:p>
            <a:endParaRPr lang="zh-CN" altLang="en-US"/>
          </a:p>
          <a:p>
            <a:endParaRPr lang="zh-CN" altLang="en-US"/>
          </a:p>
          <a:p>
            <a:endParaRPr lang="zh-CN" altLang="en-US"/>
          </a:p>
          <a:p>
            <a:r>
              <a:rPr lang="zh-CN" altLang="en-US"/>
              <a:t>可以看到</a:t>
            </a:r>
            <a:r>
              <a:rPr lang="en-US" altLang="zh-CN"/>
              <a:t>class</a:t>
            </a:r>
            <a:r>
              <a:rPr lang="zh-CN" altLang="en-US"/>
              <a:t>作为右表，以它为主。</a:t>
            </a:r>
            <a:endParaRPr lang="zh-CN" altLang="en-US"/>
          </a:p>
          <a:p>
            <a:r>
              <a:rPr lang="zh-CN" altLang="en-US">
                <a:sym typeface="+mn-ea"/>
              </a:rPr>
              <a:t>文科</a:t>
            </a:r>
            <a:r>
              <a:rPr lang="en-US" altLang="zh-CN">
                <a:sym typeface="+mn-ea"/>
              </a:rPr>
              <a:t>2</a:t>
            </a:r>
            <a:r>
              <a:rPr lang="zh-CN" altLang="en-US">
                <a:sym typeface="+mn-ea"/>
              </a:rPr>
              <a:t>班</a:t>
            </a:r>
            <a:r>
              <a:rPr lang="zh-CN" altLang="en-US"/>
              <a:t>的班级</a:t>
            </a:r>
            <a:r>
              <a:rPr lang="en-US" altLang="zh-CN"/>
              <a:t>ID</a:t>
            </a:r>
            <a:r>
              <a:rPr lang="zh-CN" altLang="en-US"/>
              <a:t>是</a:t>
            </a:r>
            <a:r>
              <a:rPr lang="en-US" altLang="zh-CN"/>
              <a:t>5</a:t>
            </a:r>
            <a:r>
              <a:rPr lang="zh-CN" altLang="en-US"/>
              <a:t>，无法对应任何一个学生，但是因为以</a:t>
            </a:r>
            <a:r>
              <a:rPr lang="en-US" altLang="zh-CN"/>
              <a:t>class</a:t>
            </a:r>
            <a:r>
              <a:rPr lang="zh-CN" altLang="en-US"/>
              <a:t>表为主，所以</a:t>
            </a:r>
            <a:r>
              <a:rPr lang="zh-CN" altLang="en-US">
                <a:sym typeface="+mn-ea"/>
              </a:rPr>
              <a:t>文科</a:t>
            </a:r>
            <a:r>
              <a:rPr lang="en-US" altLang="zh-CN">
                <a:sym typeface="+mn-ea"/>
              </a:rPr>
              <a:t>2</a:t>
            </a:r>
            <a:r>
              <a:rPr lang="zh-CN" altLang="en-US">
                <a:sym typeface="+mn-ea"/>
              </a:rPr>
              <a:t>班必须出现在结果集中</a:t>
            </a:r>
            <a:endParaRPr lang="zh-CN" altLang="en-US">
              <a:sym typeface="+mn-ea"/>
            </a:endParaRPr>
          </a:p>
          <a:p>
            <a:r>
              <a:rPr lang="zh-CN" altLang="en-US">
                <a:sym typeface="+mn-ea"/>
              </a:rPr>
              <a:t>对应的学生信息由于找不到，就以</a:t>
            </a:r>
            <a:r>
              <a:rPr lang="en-US" altLang="zh-CN">
                <a:sym typeface="+mn-ea"/>
              </a:rPr>
              <a:t>NULL</a:t>
            </a:r>
            <a:r>
              <a:rPr lang="zh-CN" altLang="en-US">
                <a:sym typeface="+mn-ea"/>
              </a:rPr>
              <a:t>（空）代替，表示未知。</a:t>
            </a:r>
            <a:endParaRPr lang="zh-CN" altLang="en-US"/>
          </a:p>
          <a:p>
            <a:endParaRPr lang="zh-CN" altLang="en-US"/>
          </a:p>
        </p:txBody>
      </p:sp>
      <p:pic>
        <p:nvPicPr>
          <p:cNvPr id="4" name="图片 3"/>
          <p:cNvPicPr>
            <a:picLocks noChangeAspect="1"/>
          </p:cNvPicPr>
          <p:nvPr>
            <p:custDataLst>
              <p:tags r:id="rId1"/>
            </p:custDataLst>
          </p:nvPr>
        </p:nvPicPr>
        <p:blipFill>
          <a:blip r:embed="rId2"/>
          <a:stretch>
            <a:fillRect/>
          </a:stretch>
        </p:blipFill>
        <p:spPr>
          <a:xfrm>
            <a:off x="819150" y="2520950"/>
            <a:ext cx="3517900" cy="16446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a:xfrm>
            <a:off x="4466590" y="1463040"/>
            <a:ext cx="7257415" cy="4511040"/>
          </a:xfrm>
        </p:spPr>
        <p:txBody>
          <a:bodyPr/>
          <a:p>
            <a:pPr marL="0" indent="0">
              <a:buNone/>
            </a:pPr>
            <a:r>
              <a:rPr lang="zh-CN" altLang="en-US"/>
              <a:t>关联查询的常见方式：</a:t>
            </a:r>
            <a:endParaRPr lang="zh-CN" altLang="en-US" sz="1400"/>
          </a:p>
          <a:p>
            <a:pPr marL="285750" indent="-285750">
              <a:buFont typeface="Arial" panose="020B0604020202020204" pitchFamily="34" charset="0"/>
              <a:buChar char="•"/>
            </a:pPr>
            <a:r>
              <a:rPr lang="en-US" altLang="zh-CN" sz="1400"/>
              <a:t>FROM</a:t>
            </a:r>
            <a:r>
              <a:rPr lang="zh-CN" altLang="en-US" sz="1400"/>
              <a:t>多个表，基于</a:t>
            </a:r>
            <a:r>
              <a:rPr lang="en-US" altLang="zh-CN" sz="1400"/>
              <a:t>WHERE</a:t>
            </a:r>
            <a:r>
              <a:rPr lang="zh-CN" altLang="en-US" sz="1400"/>
              <a:t>做关联条件</a:t>
            </a:r>
            <a:endParaRPr lang="zh-CN" altLang="en-US" sz="1400"/>
          </a:p>
          <a:p>
            <a:pPr marL="742950" lvl="1" indent="-285750">
              <a:buFont typeface="Arial" panose="020B0604020202020204" pitchFamily="34" charset="0"/>
              <a:buChar char="•"/>
            </a:pPr>
            <a:r>
              <a:rPr lang="zh-CN" altLang="en-US" sz="1200" b="0">
                <a:latin typeface="阿里巴巴普惠体" panose="00020600040101010101" charset="-122"/>
                <a:ea typeface="阿里巴巴普惠体" panose="00020600040101010101" charset="-122"/>
                <a:cs typeface="阿里巴巴普惠体" panose="00020600040101010101" charset="-122"/>
              </a:rPr>
              <a:t>语法：</a:t>
            </a:r>
            <a:r>
              <a:rPr lang="en-US" altLang="zh-CN" sz="1200" b="0">
                <a:latin typeface="Consolas" panose="020B0609020204030204" charset="0"/>
                <a:ea typeface="阿里巴巴普惠体" panose="00020600040101010101" charset="-122"/>
                <a:cs typeface="Consolas" panose="020B0609020204030204" charset="0"/>
              </a:rPr>
              <a:t>SELECT ... FROM </a:t>
            </a:r>
            <a:r>
              <a:rPr lang="zh-CN" altLang="en-US" sz="1200" b="0">
                <a:latin typeface="Consolas" panose="020B0609020204030204" charset="0"/>
                <a:ea typeface="阿里巴巴普惠体" panose="00020600040101010101" charset="-122"/>
                <a:cs typeface="Consolas" panose="020B0609020204030204" charset="0"/>
              </a:rPr>
              <a:t>表</a:t>
            </a:r>
            <a:r>
              <a:rPr lang="en-US" altLang="zh-CN" sz="1200" b="0">
                <a:latin typeface="Consolas" panose="020B0609020204030204" charset="0"/>
                <a:ea typeface="阿里巴巴普惠体" panose="00020600040101010101" charset="-122"/>
                <a:cs typeface="Consolas" panose="020B0609020204030204" charset="0"/>
              </a:rPr>
              <a:t>1 AS </a:t>
            </a:r>
            <a:r>
              <a:rPr lang="zh-CN" altLang="en-US" sz="1200" b="0">
                <a:latin typeface="Consolas" panose="020B0609020204030204" charset="0"/>
                <a:ea typeface="阿里巴巴普惠体" panose="00020600040101010101" charset="-122"/>
                <a:cs typeface="Consolas" panose="020B0609020204030204" charset="0"/>
              </a:rPr>
              <a:t>别名</a:t>
            </a:r>
            <a:r>
              <a:rPr lang="en-US" altLang="zh-CN" sz="1200" b="0">
                <a:latin typeface="Consolas" panose="020B0609020204030204" charset="0"/>
                <a:ea typeface="阿里巴巴普惠体" panose="00020600040101010101" charset="-122"/>
                <a:cs typeface="Consolas" panose="020B0609020204030204" charset="0"/>
              </a:rPr>
              <a:t>, ..., </a:t>
            </a:r>
            <a:r>
              <a:rPr lang="zh-CN" altLang="en-US" sz="1200" b="0">
                <a:latin typeface="Consolas" panose="020B0609020204030204" charset="0"/>
                <a:ea typeface="阿里巴巴普惠体" panose="00020600040101010101" charset="-122"/>
                <a:cs typeface="Consolas" panose="020B0609020204030204" charset="0"/>
              </a:rPr>
              <a:t>表</a:t>
            </a:r>
            <a:r>
              <a:rPr lang="en-US" altLang="zh-CN" sz="1200" b="0">
                <a:latin typeface="Consolas" panose="020B0609020204030204" charset="0"/>
                <a:ea typeface="阿里巴巴普惠体" panose="00020600040101010101" charset="-122"/>
                <a:cs typeface="Consolas" panose="020B0609020204030204" charset="0"/>
              </a:rPr>
              <a:t>N AS </a:t>
            </a:r>
            <a:r>
              <a:rPr lang="zh-CN" altLang="en-US" sz="1200" b="0">
                <a:latin typeface="Consolas" panose="020B0609020204030204" charset="0"/>
                <a:ea typeface="阿里巴巴普惠体" panose="00020600040101010101" charset="-122"/>
                <a:cs typeface="Consolas" panose="020B0609020204030204" charset="0"/>
              </a:rPr>
              <a:t>别名</a:t>
            </a:r>
            <a:r>
              <a:rPr lang="en-US" altLang="zh-CN" sz="1200" b="0">
                <a:latin typeface="Consolas" panose="020B0609020204030204" charset="0"/>
                <a:ea typeface="阿里巴巴普惠体" panose="00020600040101010101" charset="-122"/>
                <a:cs typeface="Consolas" panose="020B0609020204030204" charset="0"/>
              </a:rPr>
              <a:t> WHERE </a:t>
            </a:r>
            <a:r>
              <a:rPr lang="zh-CN" altLang="en-US" sz="1200" b="0">
                <a:latin typeface="Consolas" panose="020B0609020204030204" charset="0"/>
                <a:ea typeface="阿里巴巴普惠体" panose="00020600040101010101" charset="-122"/>
                <a:cs typeface="Consolas" panose="020B0609020204030204" charset="0"/>
              </a:rPr>
              <a:t>关联条件</a:t>
            </a:r>
            <a:r>
              <a:rPr lang="en-US" altLang="zh-CN" sz="1200" b="0">
                <a:latin typeface="Consolas" panose="020B0609020204030204" charset="0"/>
                <a:ea typeface="阿里巴巴普惠体" panose="00020600040101010101" charset="-122"/>
                <a:cs typeface="Consolas" panose="020B0609020204030204" charset="0"/>
              </a:rPr>
              <a:t>;</a:t>
            </a:r>
            <a:endParaRPr lang="zh-CN" altLang="en-US" sz="1200" b="0">
              <a:latin typeface="Consolas" panose="020B0609020204030204" charset="0"/>
              <a:ea typeface="阿里巴巴普惠体" panose="00020600040101010101" charset="-122"/>
              <a:cs typeface="Consolas" panose="020B0609020204030204" charset="0"/>
            </a:endParaRPr>
          </a:p>
          <a:p>
            <a:pPr marL="742950" lvl="1" indent="-285750">
              <a:buFont typeface="Arial" panose="020B0604020202020204" pitchFamily="34" charset="0"/>
              <a:buChar char="•"/>
            </a:pPr>
            <a:r>
              <a:rPr lang="zh-CN" altLang="en-US" sz="1200" b="0">
                <a:latin typeface="阿里巴巴普惠体" panose="00020600040101010101" charset="-122"/>
                <a:ea typeface="阿里巴巴普惠体" panose="00020600040101010101" charset="-122"/>
                <a:cs typeface="阿里巴巴普惠体" panose="00020600040101010101" charset="-122"/>
              </a:rPr>
              <a:t>不推荐使用，因为会先产生笛卡尔集，然后再过滤，效率低下</a:t>
            </a:r>
            <a:endParaRPr lang="zh-CN" altLang="en-US" sz="1200" b="0">
              <a:latin typeface="阿里巴巴普惠体" panose="00020600040101010101" charset="-122"/>
              <a:ea typeface="阿里巴巴普惠体" panose="00020600040101010101" charset="-122"/>
              <a:cs typeface="阿里巴巴普惠体" panose="00020600040101010101" charset="-122"/>
            </a:endParaRPr>
          </a:p>
          <a:p>
            <a:pPr marL="285750" lvl="0" indent="-285750">
              <a:buFont typeface="Arial" panose="020B0604020202020204" pitchFamily="34" charset="0"/>
              <a:buChar char="•"/>
            </a:pPr>
            <a:r>
              <a:rPr lang="zh-CN" altLang="en-US" sz="1400"/>
              <a:t>内关联</a:t>
            </a:r>
            <a:endParaRPr lang="zh-CN" altLang="en-US" sz="1400"/>
          </a:p>
          <a:p>
            <a:pPr marL="742950" lvl="1" indent="-285750" algn="l">
              <a:buClrTx/>
              <a:buSzTx/>
              <a:buFont typeface="Arial" panose="020B0604020202020204" pitchFamily="34" charset="0"/>
              <a:buChar char="•"/>
            </a:pPr>
            <a:r>
              <a:rPr lang="zh-CN" altLang="en-US" sz="1200" b="0">
                <a:latin typeface="阿里巴巴普惠体" panose="00020600040101010101" charset="-122"/>
                <a:ea typeface="阿里巴巴普惠体" panose="00020600040101010101" charset="-122"/>
                <a:cs typeface="阿里巴巴普惠体" panose="00020600040101010101" charset="-122"/>
              </a:rPr>
              <a:t>语法：</a:t>
            </a:r>
            <a:r>
              <a:rPr lang="en-US" altLang="zh-CN" sz="1200" b="0">
                <a:latin typeface="Consolas" panose="020B0609020204030204" charset="0"/>
                <a:ea typeface="阿里巴巴普惠体" panose="00020600040101010101" charset="-122"/>
                <a:cs typeface="Consolas" panose="020B0609020204030204" charset="0"/>
              </a:rPr>
              <a:t>SELECT ... FROM 表1 AS 别名 JOIN 表2 AS 别名 ON 关联条件;</a:t>
            </a:r>
            <a:endParaRPr lang="zh-CN" altLang="en-US" sz="1200" b="0">
              <a:latin typeface="阿里巴巴普惠体" panose="00020600040101010101" charset="-122"/>
              <a:ea typeface="阿里巴巴普惠体" panose="00020600040101010101" charset="-122"/>
              <a:cs typeface="阿里巴巴普惠体" panose="00020600040101010101" charset="-122"/>
            </a:endParaRPr>
          </a:p>
          <a:p>
            <a:pPr marL="742950" lvl="1" indent="-285750" algn="l">
              <a:buClrTx/>
              <a:buSzTx/>
              <a:buFont typeface="Arial" panose="020B0604020202020204" pitchFamily="34" charset="0"/>
              <a:buChar char="•"/>
            </a:pPr>
            <a:r>
              <a:rPr lang="zh-CN" altLang="en-US" sz="1200" b="0">
                <a:latin typeface="阿里巴巴普惠体" panose="00020600040101010101" charset="-122"/>
                <a:ea typeface="阿里巴巴普惠体" panose="00020600040101010101" charset="-122"/>
                <a:cs typeface="阿里巴巴普惠体" panose="00020600040101010101" charset="-122"/>
              </a:rPr>
              <a:t>推荐使用，逐条关联，效率高于FROM多表的方式</a:t>
            </a:r>
            <a:endParaRPr lang="zh-CN" altLang="en-US" sz="1200" b="0">
              <a:latin typeface="阿里巴巴普惠体" panose="00020600040101010101" charset="-122"/>
              <a:ea typeface="阿里巴巴普惠体" panose="00020600040101010101" charset="-122"/>
              <a:cs typeface="阿里巴巴普惠体" panose="00020600040101010101" charset="-122"/>
            </a:endParaRPr>
          </a:p>
          <a:p>
            <a:pPr marL="742950" lvl="1" indent="-285750" algn="l">
              <a:buClrTx/>
              <a:buSzTx/>
              <a:buFont typeface="Arial" panose="020B0604020202020204" pitchFamily="34" charset="0"/>
              <a:buChar char="•"/>
            </a:pPr>
            <a:r>
              <a:rPr lang="zh-CN" altLang="en-US" sz="1200" b="0">
                <a:latin typeface="阿里巴巴普惠体" panose="00020600040101010101" charset="-122"/>
                <a:ea typeface="阿里巴巴普惠体" panose="00020600040101010101" charset="-122"/>
                <a:cs typeface="阿里巴巴普惠体" panose="00020600040101010101" charset="-122"/>
              </a:rPr>
              <a:t>结果集方式：是2个表的交集，必须双向关联成</a:t>
            </a:r>
            <a:r>
              <a:rPr lang="zh-CN" altLang="en-US" sz="1400"/>
              <a:t>功</a:t>
            </a:r>
            <a:endParaRPr lang="zh-CN" altLang="en-US" sz="1400"/>
          </a:p>
          <a:p>
            <a:pPr marL="285750" lvl="0" indent="-285750">
              <a:buFont typeface="Arial" panose="020B0604020202020204" pitchFamily="34" charset="0"/>
              <a:buChar char="•"/>
            </a:pPr>
            <a:r>
              <a:rPr lang="zh-CN" altLang="en-US" sz="1400"/>
              <a:t>外关联</a:t>
            </a:r>
            <a:endParaRPr lang="zh-CN" altLang="en-US" sz="1400"/>
          </a:p>
          <a:p>
            <a:pPr marL="742950" lvl="1" indent="-285750" algn="l">
              <a:buClrTx/>
              <a:buSzTx/>
              <a:buFont typeface="Arial" panose="020B0604020202020204" pitchFamily="34" charset="0"/>
              <a:buChar char="•"/>
            </a:pPr>
            <a:r>
              <a:rPr lang="zh-CN" altLang="en-US" sz="1200" b="0">
                <a:latin typeface="阿里巴巴普惠体" panose="00020600040101010101" charset="-122"/>
                <a:ea typeface="阿里巴巴普惠体" panose="00020600040101010101" charset="-122"/>
                <a:cs typeface="阿里巴巴普惠体" panose="00020600040101010101" charset="-122"/>
              </a:rPr>
              <a:t>语法：</a:t>
            </a:r>
            <a:r>
              <a:rPr lang="en-US" altLang="zh-CN" sz="1200" b="0">
                <a:latin typeface="Consolas" panose="020B0609020204030204" charset="0"/>
                <a:ea typeface="阿里巴巴普惠体" panose="00020600040101010101" charset="-122"/>
                <a:cs typeface="Consolas" panose="020B0609020204030204" charset="0"/>
              </a:rPr>
              <a:t>SELECT ... FROM </a:t>
            </a:r>
            <a:r>
              <a:rPr lang="en-US" altLang="zh-CN" sz="1200" b="0">
                <a:latin typeface="Consolas" panose="020B0609020204030204" charset="0"/>
                <a:ea typeface="阿里巴巴普惠体" panose="00020600040101010101" charset="-122"/>
                <a:cs typeface="Consolas" panose="020B0609020204030204" charset="0"/>
                <a:sym typeface="+mn-ea"/>
              </a:rPr>
              <a:t>表1 AS 别名 (LEFT | RIGHT) JOIN 表2 AS 别名 ON 关联条件;</a:t>
            </a:r>
            <a:endParaRPr lang="zh-CN" altLang="en-US" sz="1200" b="0">
              <a:latin typeface="阿里巴巴普惠体" panose="00020600040101010101" charset="-122"/>
              <a:ea typeface="阿里巴巴普惠体" panose="00020600040101010101" charset="-122"/>
              <a:cs typeface="阿里巴巴普惠体" panose="00020600040101010101" charset="-122"/>
              <a:sym typeface="+mn-ea"/>
            </a:endParaRPr>
          </a:p>
          <a:p>
            <a:pPr marL="742950" lvl="1" indent="-285750" algn="l">
              <a:buClrTx/>
              <a:buSzTx/>
              <a:buFont typeface="Arial" panose="020B0604020202020204" pitchFamily="34" charset="0"/>
              <a:buChar char="•"/>
            </a:pPr>
            <a:r>
              <a:rPr lang="zh-CN" altLang="en-US" sz="1200" b="0">
                <a:latin typeface="阿里巴巴普惠体" panose="00020600040101010101" charset="-122"/>
                <a:ea typeface="阿里巴巴普惠体" panose="00020600040101010101" charset="-122"/>
                <a:cs typeface="阿里巴巴普惠体" panose="00020600040101010101" charset="-122"/>
              </a:rPr>
              <a:t>结果集方式：以一个表为主，LEFT JOIN以左表为主，RIGHT JOIN以右表为主</a:t>
            </a:r>
            <a:endParaRPr lang="zh-CN" altLang="en-US" sz="1200" b="0">
              <a:latin typeface="阿里巴巴普惠体" panose="00020600040101010101" charset="-122"/>
              <a:ea typeface="阿里巴巴普惠体" panose="00020600040101010101" charset="-122"/>
              <a:cs typeface="阿里巴巴普惠体" panose="00020600040101010101" charset="-122"/>
            </a:endParaRPr>
          </a:p>
          <a:p>
            <a:pPr marL="742950" lvl="1" indent="-285750" algn="l">
              <a:buClrTx/>
              <a:buSzTx/>
              <a:buFont typeface="Arial" panose="020B0604020202020204" pitchFamily="34" charset="0"/>
              <a:buChar char="•"/>
            </a:pPr>
            <a:r>
              <a:rPr lang="zh-CN" altLang="en-US" sz="1200" b="0">
                <a:latin typeface="阿里巴巴普惠体" panose="00020600040101010101" charset="-122"/>
                <a:ea typeface="阿里巴巴普惠体" panose="00020600040101010101" charset="-122"/>
                <a:cs typeface="阿里巴巴普惠体" panose="00020600040101010101" charset="-122"/>
              </a:rPr>
              <a:t>为主的表的全部数据都会显示在结果集中，未关联到的数据以NULL代替</a:t>
            </a:r>
            <a:endParaRPr lang="zh-CN" altLang="en-US" sz="1200" b="0">
              <a:latin typeface="阿里巴巴普惠体" panose="00020600040101010101" charset="-122"/>
              <a:ea typeface="阿里巴巴普惠体" panose="00020600040101010101" charset="-122"/>
              <a:cs typeface="阿里巴巴普惠体" panose="00020600040101010101" charset="-122"/>
            </a:endParaRPr>
          </a:p>
          <a:p>
            <a:pPr marL="742950" lvl="1" indent="-285750">
              <a:buFont typeface="Arial" panose="020B0604020202020204" pitchFamily="34" charset="0"/>
              <a:buChar char="•"/>
            </a:pPr>
            <a:endParaRPr lang="zh-CN" altLang="en-US" sz="14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r>
              <a:rPr lang="zh-CN" altLang="en-US"/>
              <a:t>数据库和</a:t>
            </a:r>
            <a:r>
              <a:rPr lang="en-US" altLang="zh-CN"/>
              <a:t>SQL</a:t>
            </a:r>
            <a:r>
              <a:t>的</a:t>
            </a:r>
            <a:r>
              <a:t>关系</a:t>
            </a:r>
          </a:p>
        </p:txBody>
      </p:sp>
      <p:sp>
        <p:nvSpPr>
          <p:cNvPr id="3" name="文本占位符 2"/>
          <p:cNvSpPr>
            <a:spLocks noGrp="1"/>
          </p:cNvSpPr>
          <p:nvPr>
            <p:ph type="body" sz="quarter" idx="11"/>
          </p:nvPr>
        </p:nvSpPr>
        <p:spPr/>
        <p:txBody>
          <a:bodyPr/>
          <a:p>
            <a:r>
              <a:rPr lang="zh-CN" altLang="en-US"/>
              <a:t>数据库是用来存储数据的，在这个过程中，会涉及</a:t>
            </a:r>
            <a:r>
              <a:rPr lang="zh-CN" altLang="en-US"/>
              <a:t>到：</a:t>
            </a:r>
            <a:endParaRPr lang="zh-CN" altLang="en-US"/>
          </a:p>
          <a:p>
            <a:pPr marL="285750" indent="-285750">
              <a:buFont typeface="Arial" panose="020B0604020202020204" pitchFamily="34" charset="0"/>
              <a:buChar char="•"/>
            </a:pPr>
            <a:r>
              <a:rPr lang="zh-CN" altLang="en-US"/>
              <a:t>数据的</a:t>
            </a:r>
            <a:r>
              <a:rPr lang="zh-CN" altLang="en-US"/>
              <a:t>新增</a:t>
            </a:r>
            <a:endParaRPr lang="zh-CN" altLang="en-US"/>
          </a:p>
          <a:p>
            <a:pPr marL="285750" indent="-285750">
              <a:buFont typeface="Arial" panose="020B0604020202020204" pitchFamily="34" charset="0"/>
              <a:buChar char="•"/>
            </a:pPr>
            <a:r>
              <a:rPr lang="zh-CN" altLang="en-US"/>
              <a:t>数据的</a:t>
            </a:r>
            <a:r>
              <a:rPr lang="zh-CN" altLang="en-US"/>
              <a:t>删除</a:t>
            </a:r>
            <a:endParaRPr lang="zh-CN" altLang="en-US"/>
          </a:p>
          <a:p>
            <a:pPr marL="285750" indent="-285750">
              <a:buFont typeface="Arial" panose="020B0604020202020204" pitchFamily="34" charset="0"/>
              <a:buChar char="•"/>
            </a:pPr>
            <a:r>
              <a:rPr lang="zh-CN" altLang="en-US"/>
              <a:t>数据的</a:t>
            </a:r>
            <a:r>
              <a:rPr lang="zh-CN" altLang="en-US"/>
              <a:t>修改</a:t>
            </a:r>
            <a:endParaRPr lang="zh-CN" altLang="en-US"/>
          </a:p>
          <a:p>
            <a:pPr marL="285750" indent="-285750">
              <a:buFont typeface="Arial" panose="020B0604020202020204" pitchFamily="34" charset="0"/>
              <a:buChar char="•"/>
            </a:pPr>
            <a:r>
              <a:rPr lang="zh-CN" altLang="en-US"/>
              <a:t>数据的查询</a:t>
            </a:r>
            <a:endParaRPr lang="zh-CN" altLang="en-US"/>
          </a:p>
          <a:p>
            <a:pPr marL="285750" indent="-285750">
              <a:buFont typeface="Arial" panose="020B0604020202020204" pitchFamily="34" charset="0"/>
              <a:buChar char="•"/>
            </a:pPr>
            <a:r>
              <a:rPr lang="zh-CN" altLang="en-US"/>
              <a:t>数据库、数据表的</a:t>
            </a:r>
            <a:r>
              <a:rPr lang="zh-CN" altLang="en-US"/>
              <a:t>管理</a:t>
            </a:r>
            <a:endParaRPr lang="zh-CN" altLang="en-US"/>
          </a:p>
          <a:p>
            <a:pPr>
              <a:buFont typeface="Arial" panose="020B0604020202020204" pitchFamily="34" charset="0"/>
            </a:pPr>
            <a:r>
              <a:rPr lang="zh-CN" altLang="en-US"/>
              <a:t>等等</a:t>
            </a:r>
            <a:endParaRPr lang="zh-CN" altLang="en-US"/>
          </a:p>
          <a:p>
            <a:pPr>
              <a:buFont typeface="Arial" panose="020B0604020202020204" pitchFamily="34" charset="0"/>
            </a:pPr>
            <a:r>
              <a:rPr lang="zh-CN" altLang="en-US"/>
              <a:t>而</a:t>
            </a:r>
            <a:r>
              <a:rPr lang="en-US" altLang="zh-CN"/>
              <a:t>SQL</a:t>
            </a:r>
            <a:r>
              <a:rPr lang="zh-CN" altLang="en-US"/>
              <a:t>语言，就是一种对数据库、数据进行操作、管理、查询的</a:t>
            </a:r>
            <a:r>
              <a:rPr lang="zh-CN" altLang="en-US"/>
              <a:t>工具。</a:t>
            </a:r>
            <a:endParaRPr lang="zh-CN" altLang="en-US"/>
          </a:p>
          <a:p>
            <a:pPr>
              <a:buFont typeface="Arial" panose="020B0604020202020204" pitchFamily="34" charset="0"/>
            </a:pPr>
            <a:endParaRPr lang="zh-CN" altLang="en-US"/>
          </a:p>
          <a:p>
            <a:pPr>
              <a:buFont typeface="Arial" panose="020B0604020202020204" pitchFamily="34" charset="0"/>
            </a:pPr>
            <a:r>
              <a:rPr lang="zh-CN" altLang="en-US">
                <a:solidFill>
                  <a:srgbClr val="FF0000"/>
                </a:solidFill>
              </a:rPr>
              <a:t>使用数据库软件去获得库</a:t>
            </a:r>
            <a:r>
              <a:rPr lang="en-US" altLang="zh-CN">
                <a:solidFill>
                  <a:srgbClr val="FF0000"/>
                </a:solidFill>
              </a:rPr>
              <a:t>-&gt;</a:t>
            </a:r>
            <a:r>
              <a:rPr lang="zh-CN" altLang="en-US">
                <a:solidFill>
                  <a:srgbClr val="FF0000"/>
                </a:solidFill>
              </a:rPr>
              <a:t>表</a:t>
            </a:r>
            <a:r>
              <a:rPr lang="en-US" altLang="zh-CN">
                <a:solidFill>
                  <a:srgbClr val="FF0000"/>
                </a:solidFill>
              </a:rPr>
              <a:t>-&gt;</a:t>
            </a:r>
            <a:r>
              <a:rPr lang="zh-CN" altLang="en-US">
                <a:solidFill>
                  <a:srgbClr val="FF0000"/>
                </a:solidFill>
              </a:rPr>
              <a:t>数据，这种数据组织、存储的能力</a:t>
            </a:r>
            <a:endParaRPr lang="zh-CN" altLang="en-US">
              <a:solidFill>
                <a:srgbClr val="FF0000"/>
              </a:solidFill>
            </a:endParaRPr>
          </a:p>
          <a:p>
            <a:pPr>
              <a:buFont typeface="Arial" panose="020B0604020202020204" pitchFamily="34" charset="0"/>
            </a:pPr>
            <a:r>
              <a:rPr lang="zh-CN" altLang="en-US">
                <a:solidFill>
                  <a:srgbClr val="FF0000"/>
                </a:solidFill>
              </a:rPr>
              <a:t>并借助</a:t>
            </a:r>
            <a:r>
              <a:rPr lang="en-US" altLang="zh-CN">
                <a:solidFill>
                  <a:srgbClr val="FF0000"/>
                </a:solidFill>
              </a:rPr>
              <a:t>SQL</a:t>
            </a:r>
            <a:r>
              <a:rPr lang="zh-CN" altLang="en-US">
                <a:solidFill>
                  <a:srgbClr val="FF0000"/>
                </a:solidFill>
              </a:rPr>
              <a:t>语言，完成对数据的增删改查等操作</a:t>
            </a:r>
            <a:endParaRPr lang="zh-CN" altLang="en-US">
              <a:solidFill>
                <a:srgbClr val="FF0000"/>
              </a:solidFill>
            </a:endParaRPr>
          </a:p>
        </p:txBody>
      </p:sp>
      <p:pic>
        <p:nvPicPr>
          <p:cNvPr id="4" name="图片 3" descr="01 (113)"/>
          <p:cNvPicPr>
            <a:picLocks noChangeAspect="1"/>
          </p:cNvPicPr>
          <p:nvPr/>
        </p:nvPicPr>
        <p:blipFill>
          <a:blip r:embed="rId1"/>
          <a:stretch>
            <a:fillRect/>
          </a:stretch>
        </p:blipFill>
        <p:spPr>
          <a:xfrm>
            <a:off x="10725150" y="5025390"/>
            <a:ext cx="1600835" cy="16008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占位符 1"/>
          <p:cNvSpPr>
            <a:spLocks noGrp="1"/>
          </p:cNvSpPr>
          <p:nvPr>
            <p:ph type="body" sz="quarter" idx="10"/>
          </p:nvPr>
        </p:nvSpPr>
        <p:spPr/>
        <p:txBody>
          <a:bodyPr/>
          <a:p>
            <a:pPr marL="0" indent="0">
              <a:lnSpc>
                <a:spcPct val="180000"/>
              </a:lnSpc>
              <a:buNone/>
            </a:pPr>
            <a:r>
              <a:rPr lang="en-US" altLang="zh-CN"/>
              <a:t>1. </a:t>
            </a:r>
            <a:r>
              <a:rPr lang="zh-CN" altLang="en-US"/>
              <a:t>数据库是什么？有什么作用</a:t>
            </a:r>
            <a:r>
              <a:rPr lang="zh-CN" altLang="en-US"/>
              <a:t>呢？</a:t>
            </a:r>
            <a:endParaRPr lang="zh-CN" altLang="en-US"/>
          </a:p>
          <a:p>
            <a:pPr marL="0" indent="0">
              <a:lnSpc>
                <a:spcPct val="180000"/>
              </a:lnSpc>
              <a:buNone/>
            </a:pPr>
            <a:r>
              <a:rPr lang="zh-CN" altLang="en-US" sz="1400"/>
              <a:t>数据库就是指数据存储的库，作用就是组织数据并存储数据。</a:t>
            </a:r>
            <a:endParaRPr lang="zh-CN" altLang="en-US" sz="1400"/>
          </a:p>
          <a:p>
            <a:pPr marL="0" indent="0">
              <a:lnSpc>
                <a:spcPct val="180000"/>
              </a:lnSpc>
              <a:buNone/>
            </a:pPr>
            <a:r>
              <a:rPr lang="en-US" altLang="zh-CN"/>
              <a:t>2. </a:t>
            </a:r>
            <a:r>
              <a:rPr lang="zh-CN" altLang="en-US"/>
              <a:t>数据库如何组织数据</a:t>
            </a:r>
            <a:r>
              <a:rPr lang="zh-CN" altLang="en-US"/>
              <a:t>呢？</a:t>
            </a:r>
            <a:endParaRPr lang="zh-CN" altLang="en-US"/>
          </a:p>
          <a:p>
            <a:pPr marL="0" indent="0">
              <a:lnSpc>
                <a:spcPct val="180000"/>
              </a:lnSpc>
              <a:buNone/>
            </a:pPr>
            <a:r>
              <a:rPr lang="zh-CN" altLang="en-US" sz="1400"/>
              <a:t>按照：库</a:t>
            </a:r>
            <a:r>
              <a:rPr lang="en-US" altLang="zh-CN" sz="1400"/>
              <a:t> -&gt; </a:t>
            </a:r>
            <a:r>
              <a:rPr lang="zh-CN" altLang="en-US" sz="1400"/>
              <a:t>表</a:t>
            </a:r>
            <a:r>
              <a:rPr lang="en-US" altLang="zh-CN" sz="1400"/>
              <a:t> -&gt; </a:t>
            </a:r>
            <a:r>
              <a:rPr lang="zh-CN" altLang="en-US" sz="1400"/>
              <a:t>数据</a:t>
            </a:r>
            <a:r>
              <a:rPr lang="en-US" altLang="zh-CN" sz="1400"/>
              <a:t> </a:t>
            </a:r>
            <a:r>
              <a:rPr lang="zh-CN" altLang="en-US" sz="1400"/>
              <a:t>三个层级进行组织</a:t>
            </a:r>
            <a:endParaRPr lang="zh-CN" altLang="en-US" sz="1400"/>
          </a:p>
          <a:p>
            <a:pPr marL="0" indent="0">
              <a:lnSpc>
                <a:spcPct val="180000"/>
              </a:lnSpc>
              <a:buNone/>
            </a:pPr>
            <a:r>
              <a:rPr lang="en-US" altLang="zh-CN"/>
              <a:t>3. </a:t>
            </a:r>
            <a:r>
              <a:rPr lang="zh-CN" altLang="en-US"/>
              <a:t>数据库软件是什么？我们学习哪种数据库软件</a:t>
            </a:r>
            <a:r>
              <a:rPr lang="zh-CN" altLang="en-US"/>
              <a:t>呢？</a:t>
            </a:r>
            <a:endParaRPr lang="zh-CN" altLang="en-US"/>
          </a:p>
          <a:p>
            <a:pPr marL="0" indent="0">
              <a:lnSpc>
                <a:spcPct val="180000"/>
              </a:lnSpc>
              <a:buNone/>
            </a:pPr>
            <a:r>
              <a:rPr lang="zh-CN" altLang="en-US" sz="1400"/>
              <a:t>数据库软件就是提供库</a:t>
            </a:r>
            <a:r>
              <a:rPr lang="en-US" altLang="zh-CN" sz="1400"/>
              <a:t>-&gt;</a:t>
            </a:r>
            <a:r>
              <a:rPr lang="zh-CN" altLang="en-US" sz="1400"/>
              <a:t>表</a:t>
            </a:r>
            <a:r>
              <a:rPr lang="en-US" altLang="zh-CN" sz="1400"/>
              <a:t>-&gt;</a:t>
            </a:r>
            <a:r>
              <a:rPr lang="zh-CN" altLang="en-US" sz="1400"/>
              <a:t>数据，这种数据组织形式的工具软件，也称之为数据库管理系统</a:t>
            </a:r>
            <a:endParaRPr lang="zh-CN" altLang="en-US" sz="1400"/>
          </a:p>
          <a:p>
            <a:pPr marL="0" indent="0">
              <a:lnSpc>
                <a:spcPct val="180000"/>
              </a:lnSpc>
              <a:buNone/>
            </a:pPr>
            <a:r>
              <a:rPr lang="zh-CN" altLang="en-US" sz="1400"/>
              <a:t>常见的数据库软件有：</a:t>
            </a:r>
            <a:r>
              <a:rPr lang="en-US" altLang="zh-CN" sz="1400"/>
              <a:t>Oracle</a:t>
            </a:r>
            <a:r>
              <a:rPr lang="zh-CN" altLang="en-US" sz="1400"/>
              <a:t>、</a:t>
            </a:r>
            <a:r>
              <a:rPr lang="en-US" altLang="zh-CN" sz="1400"/>
              <a:t>MySQL</a:t>
            </a:r>
            <a:r>
              <a:rPr lang="zh-CN" altLang="en-US" sz="1400"/>
              <a:t>、</a:t>
            </a:r>
            <a:r>
              <a:rPr lang="en-US" altLang="zh-CN" sz="1400"/>
              <a:t>SQL Server</a:t>
            </a:r>
            <a:r>
              <a:rPr lang="zh-CN" altLang="en-US" sz="1400"/>
              <a:t>、</a:t>
            </a:r>
            <a:r>
              <a:rPr lang="en-US" altLang="zh-CN" sz="1400"/>
              <a:t>PostgreSQL</a:t>
            </a:r>
            <a:r>
              <a:rPr lang="zh-CN" altLang="en-US" sz="1400"/>
              <a:t>、</a:t>
            </a:r>
            <a:r>
              <a:rPr lang="en-US" altLang="zh-CN" sz="1400"/>
              <a:t>SQLite</a:t>
            </a:r>
            <a:r>
              <a:rPr lang="zh-CN" altLang="en-US" sz="1400"/>
              <a:t>，课程以</a:t>
            </a:r>
            <a:r>
              <a:rPr lang="en-US" altLang="zh-CN" sz="1400"/>
              <a:t>MySQL</a:t>
            </a:r>
            <a:r>
              <a:rPr lang="zh-CN" altLang="en-US" sz="1400"/>
              <a:t>软件为基础进行学习</a:t>
            </a:r>
            <a:endParaRPr lang="zh-CN" altLang="en-US" sz="1400"/>
          </a:p>
          <a:p>
            <a:pPr marL="0" algn="l">
              <a:lnSpc>
                <a:spcPct val="180000"/>
              </a:lnSpc>
              <a:buNone/>
            </a:pPr>
            <a:r>
              <a:rPr lang="zh-CN" altLang="en-US" sz="1800"/>
              <a:t>4. 数据库和SQL的关系是？</a:t>
            </a:r>
            <a:endParaRPr lang="zh-CN" altLang="en-US" sz="1800"/>
          </a:p>
          <a:p>
            <a:pPr marL="0" indent="0">
              <a:lnSpc>
                <a:spcPct val="180000"/>
              </a:lnSpc>
              <a:buNone/>
            </a:pPr>
            <a:r>
              <a:rPr lang="zh-CN" altLang="en-US" sz="1400"/>
              <a:t>数据库（</a:t>
            </a:r>
            <a:r>
              <a:rPr lang="zh-CN" altLang="en-US" sz="1400"/>
              <a:t>软件）提供数据组织存储的</a:t>
            </a:r>
            <a:r>
              <a:rPr lang="zh-CN" altLang="en-US" sz="1400"/>
              <a:t>能力</a:t>
            </a:r>
            <a:endParaRPr lang="zh-CN" altLang="en-US" sz="1400"/>
          </a:p>
          <a:p>
            <a:pPr marL="0" indent="0">
              <a:lnSpc>
                <a:spcPct val="180000"/>
              </a:lnSpc>
              <a:buNone/>
            </a:pPr>
            <a:r>
              <a:rPr lang="en-US" altLang="zh-CN" sz="1400"/>
              <a:t>SQL</a:t>
            </a:r>
            <a:r>
              <a:rPr lang="zh-CN" altLang="en-US" sz="1400"/>
              <a:t>语句则是操作数据、数据库的工具</a:t>
            </a:r>
            <a:r>
              <a:rPr lang="zh-CN" altLang="en-US" sz="1400"/>
              <a:t>语言</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blinds(horizontal)">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blinds(horizontal)">
                                      <p:cBhvr>
                                        <p:cTn id="17" dur="500"/>
                                        <p:tgtEl>
                                          <p:spTgt spid="2">
                                            <p:txEl>
                                              <p:pRg st="5" end="5"/>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2">
                                            <p:txEl>
                                              <p:pRg st="6" end="6"/>
                                            </p:txEl>
                                          </p:spTgt>
                                        </p:tgtEl>
                                        <p:attrNameLst>
                                          <p:attrName>style.visibility</p:attrName>
                                        </p:attrNameLst>
                                      </p:cBhvr>
                                      <p:to>
                                        <p:strVal val="visible"/>
                                      </p:to>
                                    </p:set>
                                    <p:animEffect transition="in" filter="blinds(horizontal)">
                                      <p:cBhvr>
                                        <p:cTn id="20" dur="500"/>
                                        <p:tgtEl>
                                          <p:spTgt spid="2">
                                            <p:txEl>
                                              <p:pRg st="6" end="6"/>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anim calcmode="lin" valueType="num">
                                      <p:cBhvr additive="base">
                                        <p:cTn id="25"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8" end="8"/>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9" end="9"/>
                                            </p:txEl>
                                          </p:spTgt>
                                        </p:tgtEl>
                                        <p:attrNameLst>
                                          <p:attrName>style.visibility</p:attrName>
                                        </p:attrNameLst>
                                      </p:cBhvr>
                                      <p:to>
                                        <p:strVal val="visible"/>
                                      </p:to>
                                    </p:set>
                                    <p:anim calcmode="lin" valueType="num">
                                      <p:cBhvr additive="base">
                                        <p:cTn id="29"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019358" y="1029625"/>
            <a:ext cx="5973761" cy="4256405"/>
          </a:xfrm>
        </p:spPr>
        <p:txBody>
          <a:bodyPr/>
          <a:lstStyle/>
          <a:p>
            <a:pPr algn="l"/>
            <a:r>
              <a:rPr kumimoji="1" lang="en-US" altLang="zh-CN" sz="1600" dirty="0">
                <a:sym typeface="+mn-ea"/>
              </a:rPr>
              <a:t>数据库介绍</a:t>
            </a:r>
            <a:endParaRPr kumimoji="1" lang="en-US" altLang="zh-CN" sz="1600" dirty="0"/>
          </a:p>
          <a:p>
            <a:pPr algn="l"/>
            <a:r>
              <a:rPr kumimoji="1" lang="en-US" altLang="zh-CN" sz="1600" dirty="0">
                <a:solidFill>
                  <a:srgbClr val="FF0000"/>
                </a:solidFill>
                <a:sym typeface="+mn-ea"/>
              </a:rPr>
              <a:t>MySQL</a:t>
            </a:r>
            <a:r>
              <a:rPr kumimoji="1" lang="zh-CN" altLang="en-US" sz="1600" dirty="0">
                <a:solidFill>
                  <a:srgbClr val="FF0000"/>
                </a:solidFill>
                <a:sym typeface="+mn-ea"/>
              </a:rPr>
              <a:t>的安装</a:t>
            </a:r>
            <a:endParaRPr kumimoji="1" lang="zh-CN" altLang="en-US" sz="1600" dirty="0">
              <a:solidFill>
                <a:srgbClr val="FF0000"/>
              </a:solidFill>
            </a:endParaRPr>
          </a:p>
          <a:p>
            <a:pPr algn="l"/>
            <a:r>
              <a:rPr kumimoji="1" lang="en-US" altLang="zh-CN" sz="1600" dirty="0">
                <a:sym typeface="+mn-ea"/>
              </a:rPr>
              <a:t>MySQL</a:t>
            </a:r>
            <a:r>
              <a:rPr kumimoji="1" lang="zh-CN" altLang="en-US" sz="1600" dirty="0">
                <a:sym typeface="+mn-ea"/>
              </a:rPr>
              <a:t>的入门</a:t>
            </a:r>
            <a:r>
              <a:rPr kumimoji="1" lang="zh-CN" sz="1600" dirty="0">
                <a:sym typeface="+mn-ea"/>
              </a:rPr>
              <a:t>使用</a:t>
            </a:r>
            <a:endParaRPr kumimoji="1" lang="zh-CN" sz="1600" dirty="0"/>
          </a:p>
          <a:p>
            <a:pPr algn="l"/>
            <a:r>
              <a:rPr kumimoji="1" lang="en-US" altLang="zh-CN" sz="1600" dirty="0">
                <a:sym typeface="+mn-ea"/>
              </a:rPr>
              <a:t>SQL</a:t>
            </a:r>
            <a:r>
              <a:rPr kumimoji="1" lang="zh-CN" altLang="en-US" sz="1600" dirty="0">
                <a:sym typeface="+mn-ea"/>
              </a:rPr>
              <a:t>基础与</a:t>
            </a:r>
            <a:r>
              <a:rPr kumimoji="1" lang="en-US" altLang="zh-CN" sz="1600" dirty="0">
                <a:sym typeface="+mn-ea"/>
              </a:rPr>
              <a:t>DDL</a:t>
            </a:r>
            <a:endParaRPr kumimoji="1" lang="en-US" altLang="zh-CN" sz="1600" dirty="0"/>
          </a:p>
          <a:p>
            <a:pPr algn="l"/>
            <a:r>
              <a:rPr kumimoji="1" lang="en-US" altLang="zh-CN" sz="1600" dirty="0">
                <a:sym typeface="+mn-ea"/>
              </a:rPr>
              <a:t>SQL - DML</a:t>
            </a:r>
            <a:endParaRPr kumimoji="1" lang="en-US" altLang="zh-CN" sz="1600" dirty="0"/>
          </a:p>
          <a:p>
            <a:pPr algn="l"/>
            <a:r>
              <a:rPr kumimoji="1" lang="en-US" altLang="zh-CN" sz="1600" dirty="0">
                <a:sym typeface="+mn-ea"/>
              </a:rPr>
              <a:t>SQL - DQL</a:t>
            </a:r>
            <a:endParaRPr kumimoji="1" lang="zh-CN" altLang="en-US" sz="1600" dirty="0"/>
          </a:p>
        </p:txBody>
      </p:sp>
      <p:pic>
        <p:nvPicPr>
          <p:cNvPr id="4" name="图片 3" descr="303b32313537333932333bbcfdcdb7"/>
          <p:cNvPicPr>
            <a:picLocks noChangeAspect="1"/>
          </p:cNvPicPr>
          <p:nvPr/>
        </p:nvPicPr>
        <p:blipFill>
          <a:blip r:embed="rId1"/>
          <a:stretch>
            <a:fillRect/>
          </a:stretch>
        </p:blipFill>
        <p:spPr>
          <a:xfrm>
            <a:off x="4609465" y="2213610"/>
            <a:ext cx="410210" cy="41021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3708,&quot;width&quot;:5004}"/>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UNIT_PLACING_PICTURE_USER_VIEWPORT" val="{&quot;height&quot;:3394,&quot;width&quot;:3394}"/>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COMMONDATA" val="eyJoZGlkIjoiMDAzZmIwZjU2YjM3ZmIyZjYxNWQ1NTViMjdhYzBlM2EifQ=="/>
  <p:tag name="KSO_WPP_MARK_KEY" val="468ac934-f767-452e-b855-6e2efd461b79"/>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8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9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0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1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2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13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14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15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1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1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18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19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0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1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22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23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24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25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26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27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28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9.xml><?xml version="1.0" encoding="utf-8"?>
<a:theme xmlns:a="http://schemas.openxmlformats.org/drawingml/2006/main" name="29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0.xml><?xml version="1.0" encoding="utf-8"?>
<a:theme xmlns:a="http://schemas.openxmlformats.org/drawingml/2006/main" name="30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5871</Words>
  <Application>WPS 演示</Application>
  <PresentationFormat>宽屏</PresentationFormat>
  <Paragraphs>573</Paragraphs>
  <Slides>65</Slides>
  <Notes>2</Notes>
  <HiddenSlides>0</HiddenSlides>
  <MMClips>0</MMClips>
  <ScaleCrop>false</ScaleCrop>
  <HeadingPairs>
    <vt:vector size="6" baseType="variant">
      <vt:variant>
        <vt:lpstr>已用的字体</vt:lpstr>
      </vt:variant>
      <vt:variant>
        <vt:i4>19</vt:i4>
      </vt:variant>
      <vt:variant>
        <vt:lpstr>主题</vt:lpstr>
      </vt:variant>
      <vt:variant>
        <vt:i4>40</vt:i4>
      </vt:variant>
      <vt:variant>
        <vt:lpstr>幻灯片标题</vt:lpstr>
      </vt:variant>
      <vt:variant>
        <vt:i4>65</vt:i4>
      </vt:variant>
    </vt:vector>
  </HeadingPairs>
  <TitlesOfParts>
    <vt:vector size="124" baseType="lpstr">
      <vt:lpstr>Arial</vt:lpstr>
      <vt:lpstr>宋体</vt:lpstr>
      <vt:lpstr>Wingdings</vt:lpstr>
      <vt:lpstr>Calibri</vt:lpstr>
      <vt:lpstr>黑体</vt:lpstr>
      <vt:lpstr>Alibaba PuHuiTi B</vt:lpstr>
      <vt:lpstr>阿里巴巴普惠体</vt:lpstr>
      <vt:lpstr>Alibaba PuHuiTi R</vt:lpstr>
      <vt:lpstr>Segoe UI</vt:lpstr>
      <vt:lpstr>微软雅黑</vt:lpstr>
      <vt:lpstr>Verdana</vt:lpstr>
      <vt:lpstr>Alibaba PuHuiTi M</vt:lpstr>
      <vt:lpstr>Segoe UI Light</vt:lpstr>
      <vt:lpstr>微软雅黑 Light</vt:lpstr>
      <vt:lpstr>华文楷体</vt:lpstr>
      <vt:lpstr>纤黑体</vt:lpstr>
      <vt:lpstr>等线</vt:lpstr>
      <vt:lpstr>Arial Unicode MS</vt:lpstr>
      <vt:lpstr>Consolas</vt:lpstr>
      <vt:lpstr>封面2</vt:lpstr>
      <vt:lpstr>目录</vt:lpstr>
      <vt:lpstr>学习目标</vt:lpstr>
      <vt:lpstr>章节页版式（一级+二级标题）</vt:lpstr>
      <vt:lpstr>章节页版式（一级标题）</vt:lpstr>
      <vt:lpstr>正文设计方案</vt:lpstr>
      <vt:lpstr>5_结束页设计方案</vt:lpstr>
      <vt:lpstr>1_学习目标</vt:lpstr>
      <vt:lpstr>2_学习目标</vt:lpstr>
      <vt:lpstr>3_学习目标</vt:lpstr>
      <vt:lpstr>4_学习目标</vt:lpstr>
      <vt:lpstr>5_学习目标</vt:lpstr>
      <vt:lpstr>6_学习目标</vt:lpstr>
      <vt:lpstr>7_学习目标</vt:lpstr>
      <vt:lpstr>1_正文设计方案</vt:lpstr>
      <vt:lpstr>8_学习目标</vt:lpstr>
      <vt:lpstr>9_学习目标</vt:lpstr>
      <vt:lpstr>10_学习目标</vt:lpstr>
      <vt:lpstr>2_正文设计方案</vt:lpstr>
      <vt:lpstr>11_学习目标</vt:lpstr>
      <vt:lpstr>12_学习目标</vt:lpstr>
      <vt:lpstr>13_学习目标</vt:lpstr>
      <vt:lpstr>14_学习目标</vt:lpstr>
      <vt:lpstr>15_学习目标</vt:lpstr>
      <vt:lpstr>3_正文设计方案</vt:lpstr>
      <vt:lpstr>16_学习目标</vt:lpstr>
      <vt:lpstr>17_学习目标</vt:lpstr>
      <vt:lpstr>18_学习目标</vt:lpstr>
      <vt:lpstr>19_学习目标</vt:lpstr>
      <vt:lpstr>20_学习目标</vt:lpstr>
      <vt:lpstr>21_学习目标</vt:lpstr>
      <vt:lpstr>22_学习目标</vt:lpstr>
      <vt:lpstr>23_学习目标</vt:lpstr>
      <vt:lpstr>24_学习目标</vt:lpstr>
      <vt:lpstr>25_学习目标</vt:lpstr>
      <vt:lpstr>26_学习目标</vt:lpstr>
      <vt:lpstr>27_学习目标</vt:lpstr>
      <vt:lpstr>28_学习目标</vt:lpstr>
      <vt:lpstr>29_学习目标</vt:lpstr>
      <vt:lpstr>30_学习目标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曹宇[囧]</cp:lastModifiedBy>
  <cp:revision>1579</cp:revision>
  <dcterms:created xsi:type="dcterms:W3CDTF">2022-08-15T15:44:00Z</dcterms:created>
  <dcterms:modified xsi:type="dcterms:W3CDTF">2023-03-13T13:31:42Z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8F3BE0D789E24AA8A6562930946781AC</vt:lpwstr>
  </property>
  <property fmtid="{D5CDD505-2E9C-101B-9397-08002B2CF9AE}" pid="3" name="KSOProductBuildVer">
    <vt:lpwstr>2052-11.1.0.13703</vt:lpwstr>
  </property>
  <property fmtid="{D5CDD505-2E9C-101B-9397-08002B2CF9AE}" pid="4" name="commondata">
    <vt:lpwstr>eyJoZGlkIjoiMDAzZmIwZjU2YjM3ZmIyZjYxNWQ1NTViMjdhYzBlM2EifQ==</vt:lpwstr>
  </property>
</Properties>
</file>